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308" r:id="rId5"/>
    <p:sldId id="309" r:id="rId6"/>
    <p:sldId id="310" r:id="rId7"/>
    <p:sldId id="311" r:id="rId8"/>
    <p:sldId id="312" r:id="rId9"/>
    <p:sldId id="313" r:id="rId10"/>
    <p:sldId id="314" r:id="rId11"/>
    <p:sldId id="315" r:id="rId12"/>
    <p:sldId id="316" r:id="rId1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6" autoAdjust="0"/>
    <p:restoredTop sz="72390" autoAdjust="0"/>
  </p:normalViewPr>
  <p:slideViewPr>
    <p:cSldViewPr>
      <p:cViewPr varScale="1">
        <p:scale>
          <a:sx n="120" d="100"/>
          <a:sy n="120" d="100"/>
        </p:scale>
        <p:origin x="141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836BF5-816C-4D6B-B806-7CA2FE19A088}" type="datetimeFigureOut">
              <a:rPr lang="nl-NL" smtClean="0"/>
              <a:t>16-10-2019</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0C9469-CF12-471B-AD7E-D861344899C1}" type="slidenum">
              <a:rPr lang="nl-NL" smtClean="0"/>
              <a:t>‹#›</a:t>
            </a:fld>
            <a:endParaRPr lang="nl-NL"/>
          </a:p>
        </p:txBody>
      </p:sp>
    </p:spTree>
    <p:extLst>
      <p:ext uri="{BB962C8B-B14F-4D97-AF65-F5344CB8AC3E}">
        <p14:creationId xmlns:p14="http://schemas.microsoft.com/office/powerpoint/2010/main" val="3830249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NotMyself/GildedRos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iamnotmyself.com/2012/12/07/why-most-solutions-to-gilded-rose-miss-the-bigger-pictu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1</a:t>
            </a:fld>
            <a:endParaRPr lang="nl-NL"/>
          </a:p>
        </p:txBody>
      </p:sp>
    </p:spTree>
    <p:extLst>
      <p:ext uri="{BB962C8B-B14F-4D97-AF65-F5344CB8AC3E}">
        <p14:creationId xmlns:p14="http://schemas.microsoft.com/office/powerpoint/2010/main" val="408391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Gilded rose is </a:t>
            </a:r>
            <a:r>
              <a:rPr lang="en-US" dirty="0" err="1"/>
              <a:t>een</a:t>
            </a:r>
            <a:r>
              <a:rPr lang="en-US" dirty="0"/>
              <a:t> refactoring Kata</a:t>
            </a:r>
            <a:r>
              <a:rPr lang="en-US" sz="1200" b="0" i="0" kern="1200" dirty="0">
                <a:solidFill>
                  <a:schemeClr val="tx1"/>
                </a:solidFill>
                <a:effectLst/>
                <a:latin typeface="+mn-lt"/>
                <a:ea typeface="+mn-ea"/>
                <a:cs typeface="+mn-cs"/>
              </a:rPr>
              <a:t> </a:t>
            </a:r>
          </a:p>
          <a:p>
            <a:pPr marL="171450" indent="-171450">
              <a:buFontTx/>
              <a:buChar char="-"/>
            </a:pPr>
            <a:r>
              <a:rPr lang="en-US" sz="1200" b="0" i="0" kern="1200" dirty="0">
                <a:solidFill>
                  <a:schemeClr val="tx1"/>
                </a:solidFill>
                <a:effectLst/>
                <a:latin typeface="+mn-lt"/>
                <a:ea typeface="+mn-ea"/>
                <a:cs typeface="+mn-cs"/>
              </a:rPr>
              <a:t>World of Warcraft</a:t>
            </a:r>
            <a:endParaRPr lang="en-US" dirty="0"/>
          </a:p>
          <a:p>
            <a:pPr marL="171450" indent="-171450">
              <a:buFontTx/>
              <a:buChar char="-"/>
            </a:pPr>
            <a:r>
              <a:rPr lang="en-US" dirty="0" err="1"/>
              <a:t>Vertaald</a:t>
            </a:r>
            <a:r>
              <a:rPr lang="en-US" dirty="0"/>
              <a:t> </a:t>
            </a:r>
            <a:r>
              <a:rPr lang="en-US" dirty="0" err="1"/>
              <a:t>naar</a:t>
            </a:r>
            <a:r>
              <a:rPr lang="en-US" dirty="0"/>
              <a:t> </a:t>
            </a:r>
            <a:r>
              <a:rPr lang="en-US" dirty="0" err="1"/>
              <a:t>veel</a:t>
            </a:r>
            <a:r>
              <a:rPr lang="en-US" dirty="0"/>
              <a:t> </a:t>
            </a:r>
            <a:r>
              <a:rPr lang="en-US" dirty="0" err="1"/>
              <a:t>talen</a:t>
            </a:r>
            <a:endParaRPr lang="en-US" dirty="0"/>
          </a:p>
          <a:p>
            <a:pPr marL="171450" indent="-171450">
              <a:buFontTx/>
              <a:buChar char="-"/>
            </a:pPr>
            <a:r>
              <a:rPr lang="en-US" dirty="0">
                <a:hlinkClick r:id="rId3"/>
              </a:rPr>
              <a:t>https://github.com/NotMyself/GildedRose</a:t>
            </a:r>
            <a:endParaRPr lang="en-US" dirty="0"/>
          </a:p>
          <a:p>
            <a:pPr marL="171450" indent="-171450">
              <a:buFontTx/>
              <a:buChar char="-"/>
            </a:pPr>
            <a:r>
              <a:rPr lang="en-US" dirty="0">
                <a:hlinkClick r:id="rId4"/>
              </a:rPr>
              <a:t>http://iamnotmyself.com/2012/12/07/why-most-solutions-to-gilded-rose-miss-the-bigger-picture/</a:t>
            </a:r>
            <a:endParaRPr lang="en-US" dirty="0"/>
          </a:p>
          <a:p>
            <a:pPr marL="171450" indent="-171450">
              <a:buFontTx/>
              <a:buChar char="-"/>
            </a:pPr>
            <a:endParaRPr lang="en-US" dirty="0"/>
          </a:p>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2</a:t>
            </a:fld>
            <a:endParaRPr lang="nl-NL"/>
          </a:p>
        </p:txBody>
      </p:sp>
    </p:spTree>
    <p:extLst>
      <p:ext uri="{BB962C8B-B14F-4D97-AF65-F5344CB8AC3E}">
        <p14:creationId xmlns:p14="http://schemas.microsoft.com/office/powerpoint/2010/main" val="248923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3</a:t>
            </a:fld>
            <a:endParaRPr lang="nl-NL"/>
          </a:p>
        </p:txBody>
      </p:sp>
    </p:spTree>
    <p:extLst>
      <p:ext uri="{BB962C8B-B14F-4D97-AF65-F5344CB8AC3E}">
        <p14:creationId xmlns:p14="http://schemas.microsoft.com/office/powerpoint/2010/main" val="319121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4</a:t>
            </a:fld>
            <a:endParaRPr lang="nl-NL"/>
          </a:p>
        </p:txBody>
      </p:sp>
    </p:spTree>
    <p:extLst>
      <p:ext uri="{BB962C8B-B14F-4D97-AF65-F5344CB8AC3E}">
        <p14:creationId xmlns:p14="http://schemas.microsoft.com/office/powerpoint/2010/main" val="428971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5</a:t>
            </a:fld>
            <a:endParaRPr lang="nl-NL"/>
          </a:p>
        </p:txBody>
      </p:sp>
    </p:spTree>
    <p:extLst>
      <p:ext uri="{BB962C8B-B14F-4D97-AF65-F5344CB8AC3E}">
        <p14:creationId xmlns:p14="http://schemas.microsoft.com/office/powerpoint/2010/main" val="105317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6</a:t>
            </a:fld>
            <a:endParaRPr lang="nl-NL"/>
          </a:p>
        </p:txBody>
      </p:sp>
    </p:spTree>
    <p:extLst>
      <p:ext uri="{BB962C8B-B14F-4D97-AF65-F5344CB8AC3E}">
        <p14:creationId xmlns:p14="http://schemas.microsoft.com/office/powerpoint/2010/main" val="3347523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7</a:t>
            </a:fld>
            <a:endParaRPr lang="nl-NL"/>
          </a:p>
        </p:txBody>
      </p:sp>
    </p:spTree>
    <p:extLst>
      <p:ext uri="{BB962C8B-B14F-4D97-AF65-F5344CB8AC3E}">
        <p14:creationId xmlns:p14="http://schemas.microsoft.com/office/powerpoint/2010/main" val="317291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8</a:t>
            </a:fld>
            <a:endParaRPr lang="nl-NL"/>
          </a:p>
        </p:txBody>
      </p:sp>
    </p:spTree>
    <p:extLst>
      <p:ext uri="{BB962C8B-B14F-4D97-AF65-F5344CB8AC3E}">
        <p14:creationId xmlns:p14="http://schemas.microsoft.com/office/powerpoint/2010/main" val="78390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en-US" dirty="0"/>
          </a:p>
        </p:txBody>
      </p:sp>
      <p:sp>
        <p:nvSpPr>
          <p:cNvPr id="4" name="Tijdelijke aanduiding voor dianummer 3"/>
          <p:cNvSpPr>
            <a:spLocks noGrp="1"/>
          </p:cNvSpPr>
          <p:nvPr>
            <p:ph type="sldNum" sz="quarter" idx="10"/>
          </p:nvPr>
        </p:nvSpPr>
        <p:spPr/>
        <p:txBody>
          <a:bodyPr/>
          <a:lstStyle/>
          <a:p>
            <a:fld id="{B90C9469-CF12-471B-AD7E-D861344899C1}" type="slidenum">
              <a:rPr lang="nl-NL" smtClean="0"/>
              <a:t>9</a:t>
            </a:fld>
            <a:endParaRPr lang="nl-NL"/>
          </a:p>
        </p:txBody>
      </p:sp>
    </p:spTree>
    <p:extLst>
      <p:ext uri="{BB962C8B-B14F-4D97-AF65-F5344CB8AC3E}">
        <p14:creationId xmlns:p14="http://schemas.microsoft.com/office/powerpoint/2010/main" val="222312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oorpagina V1">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4522" name="Rectangle 10"/>
          <p:cNvSpPr>
            <a:spLocks noGrp="1" noChangeArrowheads="1"/>
          </p:cNvSpPr>
          <p:nvPr>
            <p:ph type="ctrTitle" sz="quarter"/>
          </p:nvPr>
        </p:nvSpPr>
        <p:spPr>
          <a:xfrm>
            <a:off x="2627784" y="2073374"/>
            <a:ext cx="5752629" cy="857250"/>
          </a:xfrm>
        </p:spPr>
        <p:txBody>
          <a:bodyPr anchor="ctr"/>
          <a:lstStyle>
            <a:lvl1pPr>
              <a:defRPr/>
            </a:lvl1pPr>
          </a:lstStyle>
          <a:p>
            <a:pPr lvl="0"/>
            <a:r>
              <a:rPr lang="nl-NL" noProof="0" dirty="0"/>
              <a:t>Klik om de stijl te bewerken</a:t>
            </a:r>
          </a:p>
        </p:txBody>
      </p:sp>
      <p:sp>
        <p:nvSpPr>
          <p:cNvPr id="64523" name="Rectangle 11"/>
          <p:cNvSpPr>
            <a:spLocks noGrp="1" noChangeArrowheads="1"/>
          </p:cNvSpPr>
          <p:nvPr>
            <p:ph type="subTitle" sz="quarter" idx="1"/>
          </p:nvPr>
        </p:nvSpPr>
        <p:spPr>
          <a:xfrm>
            <a:off x="2627784" y="3939902"/>
            <a:ext cx="5752629" cy="864096"/>
          </a:xfrm>
        </p:spPr>
        <p:txBody>
          <a:bodyPr/>
          <a:lstStyle>
            <a:lvl1pPr>
              <a:defRPr>
                <a:solidFill>
                  <a:schemeClr val="bg1"/>
                </a:solidFill>
              </a:defRPr>
            </a:lvl1pPr>
          </a:lstStyle>
          <a:p>
            <a:pPr lvl="0"/>
            <a:r>
              <a:rPr lang="nl-NL" noProof="0" dirty="0"/>
              <a:t>Klik om de ondertitelstijl van het model te bewerken</a:t>
            </a:r>
          </a:p>
        </p:txBody>
      </p:sp>
    </p:spTree>
    <p:extLst>
      <p:ext uri="{BB962C8B-B14F-4D97-AF65-F5344CB8AC3E}">
        <p14:creationId xmlns:p14="http://schemas.microsoft.com/office/powerpoint/2010/main" val="182432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ndaard Bestekadministratie">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err="1">
                <a:solidFill>
                  <a:schemeClr val="accent1"/>
                </a:solidFill>
              </a:rPr>
              <a:t>Besteksadministratie</a:t>
            </a:r>
            <a:endParaRPr lang="nl-NL" sz="1200" b="1" cap="all" spc="-120" baseline="0" dirty="0">
              <a:solidFill>
                <a:schemeClr val="accent1"/>
              </a:solidFill>
            </a:endParaRPr>
          </a:p>
          <a:p>
            <a:endParaRPr lang="nl-NL" sz="1100" b="1" cap="all" spc="-120" baseline="0" dirty="0">
              <a:solidFill>
                <a:schemeClr val="tx1"/>
              </a:solidFill>
            </a:endParaRP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Voldoen aan de</a:t>
            </a:r>
          </a:p>
          <a:p>
            <a:pPr>
              <a:lnSpc>
                <a:spcPct val="200000"/>
              </a:lnSpc>
            </a:pPr>
            <a:r>
              <a:rPr lang="nl-NL" sz="900" b="1" cap="none" spc="0" baseline="0" dirty="0">
                <a:solidFill>
                  <a:schemeClr val="tx1"/>
                </a:solidFill>
              </a:rPr>
              <a:t>RAW-standaard</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Tijdens de uitvoering van projecten is het belangrijk dat u de geleverde productie registreert en motiveert volgens de administratieve voorwaarden van de betreffende opdrachtgever. Zoals de gebruikelijke RAW-standaard in de GWW. Daarom helpt onze software voor </a:t>
            </a:r>
            <a:r>
              <a:rPr lang="nl-NL" sz="900" b="1" cap="none" spc="0" baseline="0" dirty="0" err="1">
                <a:solidFill>
                  <a:schemeClr val="tx1"/>
                </a:solidFill>
              </a:rPr>
              <a:t>besteksadministratie</a:t>
            </a:r>
            <a:r>
              <a:rPr lang="nl-NL" sz="900" b="1" cap="none" spc="0" baseline="0" dirty="0">
                <a:solidFill>
                  <a:schemeClr val="tx1"/>
                </a:solidFill>
              </a:rPr>
              <a:t> u daar op een efficiënte wijze aan te voldoen.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Efficiënt administreren met software die voldoet aan de marktstandaard, bespaart u niet alleen kostbare tijd, maar voorkomt ook fouten die anders uw termijnbetalingen vertragen. Verder vergroot een zorgvuldige en professionele administratie uw grip op de projecten en het vertrouwen bij opdrachtgevers bij de controle van uw facturen.</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pic>
        <p:nvPicPr>
          <p:cNvPr id="13" name="Afbeelding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572" y="3344386"/>
            <a:ext cx="1948021" cy="1297895"/>
          </a:xfrm>
          <a:prstGeom prst="rect">
            <a:avLst/>
          </a:prstGeom>
        </p:spPr>
      </p:pic>
    </p:spTree>
    <p:extLst>
      <p:ext uri="{BB962C8B-B14F-4D97-AF65-F5344CB8AC3E}">
        <p14:creationId xmlns:p14="http://schemas.microsoft.com/office/powerpoint/2010/main" val="574711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ard Bestek schrijven RA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Bestek schrijven</a:t>
            </a:r>
          </a:p>
          <a:p>
            <a:r>
              <a:rPr lang="nl-NL" sz="1100" b="1" cap="all" spc="-120" baseline="0" dirty="0">
                <a:solidFill>
                  <a:schemeClr val="tx1"/>
                </a:solidFill>
              </a:rPr>
              <a:t>RAW</a:t>
            </a:r>
          </a:p>
        </p:txBody>
      </p:sp>
      <p:sp>
        <p:nvSpPr>
          <p:cNvPr id="9" name="Tekstvak 8"/>
          <p:cNvSpPr txBox="1"/>
          <p:nvPr userDrawn="1"/>
        </p:nvSpPr>
        <p:spPr>
          <a:xfrm>
            <a:off x="475200" y="2067694"/>
            <a:ext cx="2160240" cy="923330"/>
          </a:xfrm>
          <a:prstGeom prst="rect">
            <a:avLst/>
          </a:prstGeom>
          <a:noFill/>
        </p:spPr>
        <p:txBody>
          <a:bodyPr wrap="square" rtlCol="0">
            <a:spAutoFit/>
          </a:bodyPr>
          <a:lstStyle/>
          <a:p>
            <a:pPr>
              <a:lnSpc>
                <a:spcPct val="200000"/>
              </a:lnSpc>
            </a:pPr>
            <a:r>
              <a:rPr lang="nl-NL" sz="900" b="1" cap="none" spc="0" baseline="0" dirty="0">
                <a:solidFill>
                  <a:schemeClr val="tx1"/>
                </a:solidFill>
              </a:rPr>
              <a:t>Een volledige werkomschrijving van het infrastructuurplan opstellen</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Bij het schrijven van een bestek stelt u een volledige werkomschrijving van uw GWW-plan op. Daarbij is het belangrijk dat u zoveel mogelijk tijd kunt besteden aan de bijzondere eisen en aspecten van uw project, in plaats van alle standaardregels en bestekonderdelen. Dat kan door het schrijven van RAW-bestekken in vergaande mate te automatiseren.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Door veelgebruikte teksten in eigen referentiebestekken op te nemen, worden deze een steeds explicietere vertaling van de eigen werkmethodiek en meest gangbare materialen. Onze software voor het automatiseren van bestekschrijven in de GWW helpt u ook om de vele wijzigingen snel en consistent door te voeren en uw eerste kostenramingen te maken.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3201" y="3343348"/>
            <a:ext cx="1945392" cy="1296144"/>
          </a:xfrm>
          <a:prstGeom prst="rect">
            <a:avLst/>
          </a:prstGeom>
        </p:spPr>
      </p:pic>
      <p:pic>
        <p:nvPicPr>
          <p:cNvPr id="11" name="Afbeelding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769" y="1274400"/>
            <a:ext cx="936000" cy="936000"/>
          </a:xfrm>
          <a:prstGeom prst="rect">
            <a:avLst/>
          </a:prstGeom>
        </p:spPr>
      </p:pic>
    </p:spTree>
    <p:extLst>
      <p:ext uri="{BB962C8B-B14F-4D97-AF65-F5344CB8AC3E}">
        <p14:creationId xmlns:p14="http://schemas.microsoft.com/office/powerpoint/2010/main" val="122054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ard Bestek schrijven Stabu">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Bestek schrijven</a:t>
            </a:r>
          </a:p>
          <a:p>
            <a:r>
              <a:rPr lang="nl-NL" sz="1100" b="1" cap="all" spc="-120" baseline="0" dirty="0" err="1">
                <a:solidFill>
                  <a:schemeClr val="tx1"/>
                </a:solidFill>
              </a:rPr>
              <a:t>StaBu</a:t>
            </a:r>
            <a:endParaRPr lang="nl-NL" sz="1100" b="1" cap="all" spc="-120" baseline="0" dirty="0">
              <a:solidFill>
                <a:schemeClr val="tx1"/>
              </a:solidFill>
            </a:endParaRPr>
          </a:p>
        </p:txBody>
      </p:sp>
      <p:sp>
        <p:nvSpPr>
          <p:cNvPr id="9" name="Tekstvak 8"/>
          <p:cNvSpPr txBox="1"/>
          <p:nvPr userDrawn="1"/>
        </p:nvSpPr>
        <p:spPr>
          <a:xfrm>
            <a:off x="475200" y="2067694"/>
            <a:ext cx="2160240" cy="923330"/>
          </a:xfrm>
          <a:prstGeom prst="rect">
            <a:avLst/>
          </a:prstGeom>
          <a:noFill/>
        </p:spPr>
        <p:txBody>
          <a:bodyPr wrap="square" rtlCol="0">
            <a:spAutoFit/>
          </a:bodyPr>
          <a:lstStyle/>
          <a:p>
            <a:pPr>
              <a:lnSpc>
                <a:spcPct val="200000"/>
              </a:lnSpc>
            </a:pPr>
            <a:r>
              <a:rPr lang="nl-NL" sz="900" b="1" cap="none" spc="0" baseline="0" dirty="0">
                <a:solidFill>
                  <a:schemeClr val="tx1"/>
                </a:solidFill>
              </a:rPr>
              <a:t>Een volledige werkomschrijving van het bouwplan opstellen</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Bij het schrijven van een bestek stelt u een volledige werkomschrijving van uw bouwplan op. Daarbij is het belangrijk dat u zoveel mogelijk tijd kunt besteden aan de bijzondere eisen en aspecten van uw project, in plaats van de vele standaardregels en bestekonderdelen. Dat kan door het schrijven van STABU-bestekken in vergaande mate te automatiseren.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Door veelgebruikte teksten in eigen referentiebestekken op te nemen, worden deze een steeds explicietere vertaling van de eigen werkmethodiek en meest gangbare materialen. Onze software voor het automatiseren van bestekschrijven in de bouw helpt u ook om de vele wijzigingen snel en consistent door te voeren en uw eerste kostenramingen te maken.</a:t>
            </a:r>
          </a:p>
        </p:txBody>
      </p:sp>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769" y="1274400"/>
            <a:ext cx="936000" cy="936000"/>
          </a:xfrm>
          <a:prstGeom prst="rect">
            <a:avLst/>
          </a:prstGeom>
        </p:spPr>
      </p:pic>
      <p:pic>
        <p:nvPicPr>
          <p:cNvPr id="12" name="Afbeelding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3201" y="3344387"/>
            <a:ext cx="1945392" cy="1296144"/>
          </a:xfrm>
          <a:prstGeom prst="rect">
            <a:avLst/>
          </a:prstGeom>
        </p:spPr>
      </p:pic>
    </p:spTree>
    <p:extLst>
      <p:ext uri="{BB962C8B-B14F-4D97-AF65-F5344CB8AC3E}">
        <p14:creationId xmlns:p14="http://schemas.microsoft.com/office/powerpoint/2010/main" val="3856042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ard BIM">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BIM software</a:t>
            </a:r>
          </a:p>
          <a:p>
            <a:endParaRPr lang="nl-NL" sz="1100" b="1" cap="all" spc="-120" baseline="0" dirty="0">
              <a:solidFill>
                <a:schemeClr val="tx1"/>
              </a:solidFill>
            </a:endParaRP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3D BIM-model vertalen naar een calculatie</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De afgelopen jaren zijn steeds meer aannemers, architecten, adviseurs, constructeurs en installateurs met een Bouw Informatie Model (BIM) gaan werken. Begrijpelijk, omdat grote opdrachtgevers het verplicht stellen en een BIM-model zowel projecten inzichtelijker maakt, als de sleutel vormt tot efficiënter samenwerken en communiceren in bouwcombinaties.</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Het toenemend gebruik van een BIM heeft ook het calculeren en begroten in de bouw en GWW transparanter gemaakt. Zeker als u met onze software op consistente wijze alle hoeveelheden uit een 3D BIM-model haalt als basis voor uw begrotingen. Dat voorkomt kostbare calculatiefouten terwijl uiteraard ook alle wijzigingen aanzienlijk sneller zijn door te voeren.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6" y="3329132"/>
            <a:ext cx="1960597" cy="1306274"/>
          </a:xfrm>
          <a:prstGeom prst="rect">
            <a:avLst/>
          </a:prstGeom>
        </p:spPr>
      </p:pic>
      <p:pic>
        <p:nvPicPr>
          <p:cNvPr id="11" name="Afbeelding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3806028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ard Bouwkostencontent">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Bouwkosten content</a:t>
            </a:r>
          </a:p>
          <a:p>
            <a:endParaRPr lang="nl-NL" sz="1100" b="1" cap="all" spc="-120" baseline="0" dirty="0">
              <a:solidFill>
                <a:schemeClr val="tx1"/>
              </a:solidFill>
            </a:endParaRP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Helpt u efficiënter en nauwkeuriger te calculeren</a:t>
            </a:r>
          </a:p>
        </p:txBody>
      </p:sp>
      <p:sp>
        <p:nvSpPr>
          <p:cNvPr id="10" name="Tekstvak 9"/>
          <p:cNvSpPr txBox="1"/>
          <p:nvPr userDrawn="1"/>
        </p:nvSpPr>
        <p:spPr>
          <a:xfrm>
            <a:off x="4499992" y="1479600"/>
            <a:ext cx="4464496" cy="3386376"/>
          </a:xfrm>
          <a:prstGeom prst="rect">
            <a:avLst/>
          </a:prstGeom>
          <a:noFill/>
        </p:spPr>
        <p:txBody>
          <a:bodyPr wrap="square" rtlCol="0">
            <a:spAutoFit/>
          </a:bodyPr>
          <a:lstStyle/>
          <a:p>
            <a:pPr>
              <a:lnSpc>
                <a:spcPts val="1950"/>
              </a:lnSpc>
            </a:pPr>
            <a:r>
              <a:rPr lang="nl-NL" sz="900" b="1" cap="none" spc="0" baseline="0" dirty="0">
                <a:solidFill>
                  <a:schemeClr val="tx1"/>
                </a:solidFill>
              </a:rPr>
              <a:t>Budgettering en beheersing van kosten zijn voor elk bedrijf en project in de bouw en GWW belangrijke processen, die het verschil tussen winst en verlies bepalen. Daarom hebben wij op basis van de jarenlange ervaring van Brink Groep met kostenadvisering waardevolle content met bouwkosten ontwikkeld, die via Internet continue up-to-date wordt gehouden.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Het grootste voordeel van de ibis bouwkosten content, is dat u er efficiënter en nauwkeuriger mee kunt calculeren. Uiteraard volgens de gangbare elementencodering en normen, met de vrijheid om naar eigen inzicht en ervaring af te prijzen. Door gebruik te maken van deze content kunt u zich beter concentreren op de bijzonderheden en uitzonderingen in uw project.</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pic>
        <p:nvPicPr>
          <p:cNvPr id="13" name="Afbeelding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237" y="3334382"/>
            <a:ext cx="1948473" cy="1298196"/>
          </a:xfrm>
          <a:prstGeom prst="rect">
            <a:avLst/>
          </a:prstGeom>
        </p:spPr>
      </p:pic>
    </p:spTree>
    <p:extLst>
      <p:ext uri="{BB962C8B-B14F-4D97-AF65-F5344CB8AC3E}">
        <p14:creationId xmlns:p14="http://schemas.microsoft.com/office/powerpoint/2010/main" val="961746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ard Calc en begroot Bou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Calculeren &amp; begroten</a:t>
            </a:r>
          </a:p>
          <a:p>
            <a:r>
              <a:rPr lang="nl-NL" sz="1100" b="1" cap="all" spc="-120" baseline="0" dirty="0">
                <a:solidFill>
                  <a:schemeClr val="tx1"/>
                </a:solidFill>
              </a:rPr>
              <a:t>BOUW</a:t>
            </a: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Consistenter en gedetailleerder</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Bij calculeren en begroten in de bouw kunnen de gegevenskwaliteit en -consistentie het verschil uitmaken tussen budgetverschillen en uw winst of verlies. Daarom is het belangrijk om alle gebouwonderdelen, te gebruiken materialen en uit te voeren werkzaamheden consistenter en gedetailleerder dan ooit tevoren in uw berekeningen mee te nemen.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Het toenemend gebruik van een Bouw Informatie Model (BIM) maakt calculeren en begroten in de bouw transparanter. Zowel opdrachtgevers als aannemers krijgen daardoor namelijk beter inzicht in alle hoeveelheden. Met onze Unieke Middelen Codering, zelf te definiëren sjablonen en BIM-integratie, kunt u ook veel efficiënter calculeren en begroten.</a:t>
            </a:r>
          </a:p>
        </p:txBody>
      </p:sp>
      <p:pic>
        <p:nvPicPr>
          <p:cNvPr id="11" name="Afbeelding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5" y="3329132"/>
            <a:ext cx="1960597" cy="1306274"/>
          </a:xfrm>
          <a:prstGeom prst="rect">
            <a:avLst/>
          </a:prstGeom>
        </p:spPr>
      </p:pic>
      <p:pic>
        <p:nvPicPr>
          <p:cNvPr id="12" name="Afbeelding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333082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ard Calc en begroot GW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Calculeren &amp; begroten</a:t>
            </a:r>
          </a:p>
          <a:p>
            <a:r>
              <a:rPr lang="nl-NL" sz="1100" b="1" cap="all" spc="-120" baseline="0" dirty="0">
                <a:solidFill>
                  <a:schemeClr val="tx1"/>
                </a:solidFill>
              </a:rPr>
              <a:t>GWW</a:t>
            </a: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Consistenter en gedetailleerder</a:t>
            </a:r>
          </a:p>
        </p:txBody>
      </p:sp>
      <p:sp>
        <p:nvSpPr>
          <p:cNvPr id="10" name="Tekstvak 9"/>
          <p:cNvSpPr txBox="1"/>
          <p:nvPr userDrawn="1"/>
        </p:nvSpPr>
        <p:spPr>
          <a:xfrm>
            <a:off x="4499992" y="1479600"/>
            <a:ext cx="4464496" cy="3386376"/>
          </a:xfrm>
          <a:prstGeom prst="rect">
            <a:avLst/>
          </a:prstGeom>
          <a:noFill/>
        </p:spPr>
        <p:txBody>
          <a:bodyPr wrap="square" rtlCol="0">
            <a:spAutoFit/>
          </a:bodyPr>
          <a:lstStyle/>
          <a:p>
            <a:pPr>
              <a:lnSpc>
                <a:spcPts val="1950"/>
              </a:lnSpc>
            </a:pPr>
            <a:r>
              <a:rPr lang="nl-NL" sz="900" b="1" cap="none" spc="0" baseline="0" dirty="0">
                <a:solidFill>
                  <a:schemeClr val="tx1"/>
                </a:solidFill>
              </a:rPr>
              <a:t>Bij calculeren en begroten in de GWW kunnen de gegevenskwaliteit en -consistentie het verschil uitmaken tussen budgetverschillen en uw winst of verlies. Daarom is het belangrijk om alle infrastructuuronderdelen, te gebruiken materialen en uit te voeren werkzaamheden consistenter en gedetailleerder dan ooit tevoren in uw kostenberekeningen mee te nemen.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Net als in de bouw wordt er in de GWW in toenemende mate een Bouw Informatie Model (BIM) gebruikt om de samenwerking in projectcombinaties te verbeteren. Daardoor krijgen zowel de opdrachtgevers als aannemers beter inzicht in alle hoeveelheden. Met onze unieke codering en zelf te definiëren sjablonen kunt u in de GWW efficiënter calculeren en begroten</a:t>
            </a:r>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5" y="3329132"/>
            <a:ext cx="1960597" cy="1306274"/>
          </a:xfrm>
          <a:prstGeom prst="rect">
            <a:avLst/>
          </a:prstGeom>
        </p:spPr>
      </p:pic>
      <p:pic>
        <p:nvPicPr>
          <p:cNvPr id="7" name="Afbeelding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2148706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ard ERP MKB GW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ERP voor het MKB</a:t>
            </a:r>
          </a:p>
          <a:p>
            <a:r>
              <a:rPr lang="nl-NL" sz="1100" b="1" cap="all" spc="-120" baseline="0" dirty="0">
                <a:solidFill>
                  <a:schemeClr val="tx1"/>
                </a:solidFill>
              </a:rPr>
              <a:t>GWW/BOUW</a:t>
            </a: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Gebruiksvriendelijk administreren en inzicht</a:t>
            </a:r>
          </a:p>
        </p:txBody>
      </p:sp>
      <p:sp>
        <p:nvSpPr>
          <p:cNvPr id="10" name="Tekstvak 9"/>
          <p:cNvSpPr txBox="1"/>
          <p:nvPr userDrawn="1"/>
        </p:nvSpPr>
        <p:spPr>
          <a:xfrm>
            <a:off x="4499992" y="1479600"/>
            <a:ext cx="4464496" cy="3170099"/>
          </a:xfrm>
          <a:prstGeom prst="rect">
            <a:avLst/>
          </a:prstGeom>
          <a:noFill/>
        </p:spPr>
        <p:txBody>
          <a:bodyPr wrap="square" rtlCol="0">
            <a:spAutoFit/>
          </a:bodyPr>
          <a:lstStyle/>
          <a:p>
            <a:pPr>
              <a:lnSpc>
                <a:spcPts val="1950"/>
              </a:lnSpc>
            </a:pPr>
            <a:r>
              <a:rPr lang="nl-NL" sz="900" b="1" cap="none" spc="0" baseline="0" dirty="0">
                <a:solidFill>
                  <a:schemeClr val="tx1"/>
                </a:solidFill>
              </a:rPr>
              <a:t>De afgelopen jaren heeft het gebruik van </a:t>
            </a:r>
            <a:r>
              <a:rPr lang="nl-NL" sz="900" b="1" cap="none" spc="0" baseline="0" dirty="0" err="1">
                <a:solidFill>
                  <a:schemeClr val="tx1"/>
                </a:solidFill>
              </a:rPr>
              <a:t>bedrijfsbrede</a:t>
            </a:r>
            <a:r>
              <a:rPr lang="nl-NL" sz="900" b="1" cap="none" spc="0" baseline="0" dirty="0">
                <a:solidFill>
                  <a:schemeClr val="tx1"/>
                </a:solidFill>
              </a:rPr>
              <a:t> ERP-systemen in de GWW- en bouwsector een grote vlucht genomen. Begrijpelijk, want door alle beschikbare resources goed in te zetten kunnen bedrijven aanzienlijke kosten besparen. Onze ‘ERP voor het MKB’ is de beste combinatie met onze andere ibis producten:</a:t>
            </a:r>
          </a:p>
          <a:p>
            <a:pPr marL="171450" indent="-171450">
              <a:lnSpc>
                <a:spcPts val="1950"/>
              </a:lnSpc>
              <a:buFont typeface="Arial" pitchFamily="34" charset="0"/>
              <a:buChar char="•"/>
            </a:pPr>
            <a:r>
              <a:rPr lang="nl-NL" sz="900" b="1" cap="none" spc="0" baseline="0" dirty="0">
                <a:solidFill>
                  <a:schemeClr val="tx1"/>
                </a:solidFill>
              </a:rPr>
              <a:t>efficiencyverbetering door integratie van administratieve en logistieke processen</a:t>
            </a:r>
          </a:p>
          <a:p>
            <a:pPr marL="171450" indent="-171450">
              <a:lnSpc>
                <a:spcPts val="1950"/>
              </a:lnSpc>
              <a:buFont typeface="Arial" pitchFamily="34" charset="0"/>
              <a:buChar char="•"/>
            </a:pPr>
            <a:r>
              <a:rPr lang="nl-NL" sz="900" b="1" cap="none" spc="0" baseline="0" dirty="0">
                <a:solidFill>
                  <a:schemeClr val="tx1"/>
                </a:solidFill>
              </a:rPr>
              <a:t>meer grip op uw projecten door </a:t>
            </a:r>
            <a:r>
              <a:rPr lang="nl-NL" sz="900" b="1" cap="none" spc="0" baseline="0" dirty="0" err="1">
                <a:solidFill>
                  <a:schemeClr val="tx1"/>
                </a:solidFill>
              </a:rPr>
              <a:t>realtime</a:t>
            </a:r>
            <a:r>
              <a:rPr lang="nl-NL" sz="900" b="1" cap="none" spc="0" baseline="0" dirty="0">
                <a:solidFill>
                  <a:schemeClr val="tx1"/>
                </a:solidFill>
              </a:rPr>
              <a:t> managementinformatie en rapportages</a:t>
            </a:r>
          </a:p>
          <a:p>
            <a:pPr marL="171450" indent="-171450">
              <a:lnSpc>
                <a:spcPts val="1950"/>
              </a:lnSpc>
              <a:buFont typeface="Arial" pitchFamily="34" charset="0"/>
              <a:buChar char="•"/>
            </a:pPr>
            <a:r>
              <a:rPr lang="nl-NL" sz="900" b="1" cap="none" spc="0" baseline="0" dirty="0">
                <a:solidFill>
                  <a:schemeClr val="tx1"/>
                </a:solidFill>
              </a:rPr>
              <a:t>alle informatie eenmalig invoeren voorkomt fouten en databasevervuiling</a:t>
            </a:r>
          </a:p>
        </p:txBody>
      </p:sp>
      <p:pic>
        <p:nvPicPr>
          <p:cNvPr id="11" name="Afbeelding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4" y="3329132"/>
            <a:ext cx="1960597" cy="1306274"/>
          </a:xfrm>
          <a:prstGeom prst="rect">
            <a:avLst/>
          </a:prstGeom>
        </p:spPr>
      </p:pic>
      <p:pic>
        <p:nvPicPr>
          <p:cNvPr id="13" name="Afbeelding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313970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ard Informatie Management">
    <p:spTree>
      <p:nvGrpSpPr>
        <p:cNvPr id="1" name=""/>
        <p:cNvGrpSpPr/>
        <p:nvPr/>
      </p:nvGrpSpPr>
      <p:grpSpPr>
        <a:xfrm>
          <a:off x="0" y="0"/>
          <a:ext cx="0" cy="0"/>
          <a:chOff x="0" y="0"/>
          <a:chExt cx="0" cy="0"/>
        </a:xfrm>
      </p:grpSpPr>
      <p:sp>
        <p:nvSpPr>
          <p:cNvPr id="8" name="Tekstvak 7"/>
          <p:cNvSpPr txBox="1"/>
          <p:nvPr userDrawn="1"/>
        </p:nvSpPr>
        <p:spPr>
          <a:xfrm>
            <a:off x="475200" y="1563638"/>
            <a:ext cx="2160240" cy="461665"/>
          </a:xfrm>
          <a:prstGeom prst="rect">
            <a:avLst/>
          </a:prstGeom>
          <a:noFill/>
        </p:spPr>
        <p:txBody>
          <a:bodyPr wrap="square" rtlCol="0">
            <a:spAutoFit/>
          </a:bodyPr>
          <a:lstStyle/>
          <a:p>
            <a:r>
              <a:rPr lang="nl-NL" sz="1200" b="1" cap="all" spc="-120" baseline="0" dirty="0" err="1">
                <a:solidFill>
                  <a:schemeClr val="accent1"/>
                </a:solidFill>
              </a:rPr>
              <a:t>Informatie-Management</a:t>
            </a:r>
            <a:endParaRPr lang="nl-NL" sz="1100" b="1" cap="all" spc="-120" baseline="0" dirty="0">
              <a:solidFill>
                <a:schemeClr val="tx1"/>
              </a:solidFill>
            </a:endParaRP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Op het juiste moment de juiste informatie</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Uit projectevaluaties blijkt steeds vaker dat informatiemanagement en communicatie doorslaggevende succesfactoren zijn. Begrijpelijk, want als u iedereen op het juiste moment van de juiste informatie voorziet, kunnen zij efficiënter met elkaar samenwerken. Verder wordt informatiemanagement belangrijker naarmate het aantal betrokken partijen toeneemt.</a:t>
            </a:r>
          </a:p>
          <a:p>
            <a:pPr>
              <a:lnSpc>
                <a:spcPts val="1950"/>
              </a:lnSpc>
            </a:pPr>
            <a:r>
              <a:rPr lang="nl-NL" sz="900" b="1" cap="none" spc="0" baseline="0" dirty="0">
                <a:solidFill>
                  <a:schemeClr val="tx1"/>
                </a:solidFill>
              </a:rPr>
              <a:t>Informatie- en </a:t>
            </a:r>
            <a:r>
              <a:rPr lang="nl-NL" sz="900" b="1" cap="none" spc="0" baseline="0" dirty="0" err="1">
                <a:solidFill>
                  <a:schemeClr val="tx1"/>
                </a:solidFill>
              </a:rPr>
              <a:t>workflowmanagement</a:t>
            </a:r>
            <a:r>
              <a:rPr lang="nl-NL" sz="900" b="1" cap="none" spc="0" baseline="0" dirty="0">
                <a:solidFill>
                  <a:schemeClr val="tx1"/>
                </a:solidFill>
              </a:rPr>
              <a:t> zijn het eenvoudigst te organiseren via het Internet. Daar is namelijk alle beschikbare informatie altijd op elke locatie voor iedereen toegankelijk. Daarom leveren wij een </a:t>
            </a:r>
            <a:r>
              <a:rPr lang="nl-NL" sz="900" b="1" cap="none" spc="0" baseline="0" dirty="0" err="1">
                <a:solidFill>
                  <a:schemeClr val="tx1"/>
                </a:solidFill>
              </a:rPr>
              <a:t>cloudgebaseerde</a:t>
            </a:r>
            <a:r>
              <a:rPr lang="nl-NL" sz="900" b="1" cap="none" spc="0" baseline="0" dirty="0">
                <a:solidFill>
                  <a:schemeClr val="tx1"/>
                </a:solidFill>
              </a:rPr>
              <a:t> oplossing voor informatiemanagement in bouwprojecten, met slimme zoekfuncties, automatische alerts en uitgebreide rapportagemogelijkheden.</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pic>
        <p:nvPicPr>
          <p:cNvPr id="2" name="Afbeelding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236" y="3334382"/>
            <a:ext cx="1692508" cy="1269381"/>
          </a:xfrm>
          <a:prstGeom prst="rect">
            <a:avLst/>
          </a:prstGeom>
        </p:spPr>
      </p:pic>
    </p:spTree>
    <p:extLst>
      <p:ext uri="{BB962C8B-B14F-4D97-AF65-F5344CB8AC3E}">
        <p14:creationId xmlns:p14="http://schemas.microsoft.com/office/powerpoint/2010/main" val="168771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ard Kostenraming">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a:solidFill>
                  <a:schemeClr val="accent1"/>
                </a:solidFill>
              </a:rPr>
              <a:t>Kostenraming</a:t>
            </a:r>
          </a:p>
          <a:p>
            <a:r>
              <a:rPr lang="nl-NL" sz="1100" b="1" cap="all" spc="-120" baseline="0" dirty="0">
                <a:solidFill>
                  <a:schemeClr val="tx1"/>
                </a:solidFill>
              </a:rPr>
              <a:t>GWW en Bouw</a:t>
            </a: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Verwachtingen wekken en invullen</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Bij ramen is het belangrijk om al in het begin van een bouwproject zo realistisch mogelijk de kosten en waarde van een gebouw te schatten. Hoewel minder nauwkeurig dan begrotingen, creëren ramingen wel degelijk verwachtingen over de exploitatiemogelijkheden, die u later zo goed mogelijk moet invullen. Tegelijkertijd willen opdrachtgevers meer transparantie.</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Door gebruik te maken van een </a:t>
            </a:r>
            <a:r>
              <a:rPr lang="nl-NL" sz="900" b="1" cap="none" spc="0" baseline="0" dirty="0" err="1">
                <a:solidFill>
                  <a:schemeClr val="tx1"/>
                </a:solidFill>
              </a:rPr>
              <a:t>praktijkgebaseerde</a:t>
            </a:r>
            <a:r>
              <a:rPr lang="nl-NL" sz="900" b="1" cap="none" spc="0" baseline="0" dirty="0">
                <a:solidFill>
                  <a:schemeClr val="tx1"/>
                </a:solidFill>
              </a:rPr>
              <a:t> elementenstructuur en basisrecepten is het maken van kostenramingen in de bouw in vergaande mate te automatiseren. Daarmee bespaart u tijd en voorkomt u kostbare fouten. Verder kunt u dan ook meteen de financiële gevolgen doorrekenen van elke wijziging in projectuitgangspunten of -onderdelen.</a:t>
            </a:r>
          </a:p>
        </p:txBody>
      </p:sp>
      <p:pic>
        <p:nvPicPr>
          <p:cNvPr id="11" name="Afbeelding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4" y="3334382"/>
            <a:ext cx="1952716" cy="1301023"/>
          </a:xfrm>
          <a:prstGeom prst="rect">
            <a:avLst/>
          </a:prstGeom>
        </p:spPr>
      </p:pic>
      <p:pic>
        <p:nvPicPr>
          <p:cNvPr id="14" name="Afbeelding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283724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Voorpagina V2">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4522" name="Rectangle 10"/>
          <p:cNvSpPr>
            <a:spLocks noGrp="1" noChangeArrowheads="1"/>
          </p:cNvSpPr>
          <p:nvPr>
            <p:ph type="ctrTitle" sz="quarter"/>
          </p:nvPr>
        </p:nvSpPr>
        <p:spPr>
          <a:xfrm>
            <a:off x="2627784" y="2073374"/>
            <a:ext cx="5752629" cy="857250"/>
          </a:xfrm>
        </p:spPr>
        <p:txBody>
          <a:bodyPr anchor="ctr"/>
          <a:lstStyle>
            <a:lvl1pPr>
              <a:defRPr/>
            </a:lvl1pPr>
          </a:lstStyle>
          <a:p>
            <a:pPr lvl="0"/>
            <a:r>
              <a:rPr lang="nl-NL" noProof="0" dirty="0"/>
              <a:t>Klik om de stijl te bewerken</a:t>
            </a:r>
          </a:p>
        </p:txBody>
      </p:sp>
      <p:sp>
        <p:nvSpPr>
          <p:cNvPr id="64523" name="Rectangle 11"/>
          <p:cNvSpPr>
            <a:spLocks noGrp="1" noChangeArrowheads="1"/>
          </p:cNvSpPr>
          <p:nvPr>
            <p:ph type="subTitle" sz="quarter" idx="1"/>
          </p:nvPr>
        </p:nvSpPr>
        <p:spPr>
          <a:xfrm>
            <a:off x="2627784" y="3939902"/>
            <a:ext cx="5752629" cy="864096"/>
          </a:xfrm>
        </p:spPr>
        <p:txBody>
          <a:bodyPr/>
          <a:lstStyle>
            <a:lvl1pPr>
              <a:defRPr>
                <a:solidFill>
                  <a:schemeClr val="bg1"/>
                </a:solidFill>
              </a:defRPr>
            </a:lvl1pPr>
          </a:lstStyle>
          <a:p>
            <a:pPr lvl="0"/>
            <a:r>
              <a:rPr lang="nl-NL" noProof="0" dirty="0"/>
              <a:t>Klik om de ondertitelstijl van het model te bewerken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ndaard Meerjarenonderhoud Bou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err="1">
                <a:solidFill>
                  <a:schemeClr val="accent1"/>
                </a:solidFill>
              </a:rPr>
              <a:t>Meerjarenonderhoud</a:t>
            </a:r>
            <a:endParaRPr lang="nl-NL" sz="1200" b="1" cap="all" spc="-120" baseline="0" dirty="0">
              <a:solidFill>
                <a:schemeClr val="accent1"/>
              </a:solidFill>
            </a:endParaRPr>
          </a:p>
          <a:p>
            <a:r>
              <a:rPr lang="nl-NL" sz="1100" b="1" cap="all" spc="-120" baseline="0" dirty="0">
                <a:solidFill>
                  <a:schemeClr val="tx1"/>
                </a:solidFill>
              </a:rPr>
              <a:t>Bouw</a:t>
            </a:r>
          </a:p>
        </p:txBody>
      </p:sp>
      <p:sp>
        <p:nvSpPr>
          <p:cNvPr id="9" name="Tekstvak 8"/>
          <p:cNvSpPr txBox="1"/>
          <p:nvPr userDrawn="1"/>
        </p:nvSpPr>
        <p:spPr>
          <a:xfrm>
            <a:off x="475200" y="2067694"/>
            <a:ext cx="2160240" cy="877997"/>
          </a:xfrm>
          <a:prstGeom prst="rect">
            <a:avLst/>
          </a:prstGeom>
          <a:noFill/>
        </p:spPr>
        <p:txBody>
          <a:bodyPr wrap="square" rtlCol="0">
            <a:spAutoFit/>
          </a:bodyPr>
          <a:lstStyle/>
          <a:p>
            <a:pPr>
              <a:lnSpc>
                <a:spcPct val="200000"/>
              </a:lnSpc>
            </a:pPr>
            <a:r>
              <a:rPr lang="nl-NL" sz="900" b="1" cap="none" spc="0" baseline="0" dirty="0">
                <a:solidFill>
                  <a:schemeClr val="tx1"/>
                </a:solidFill>
              </a:rPr>
              <a:t>Het onderhoudsplan opstellen o.b.v. NEN 2767 Conditiemeting</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Vastgoedbeheerders moeten elk jaar het </a:t>
            </a:r>
            <a:r>
              <a:rPr lang="nl-NL" sz="900" b="1" cap="none" spc="0" baseline="0" dirty="0" err="1">
                <a:solidFill>
                  <a:schemeClr val="tx1"/>
                </a:solidFill>
              </a:rPr>
              <a:t>meerjarenonderhoud</a:t>
            </a:r>
            <a:r>
              <a:rPr lang="nl-NL" sz="900" b="1" cap="none" spc="0" baseline="0" dirty="0">
                <a:solidFill>
                  <a:schemeClr val="tx1"/>
                </a:solidFill>
              </a:rPr>
              <a:t> begroten, plannen en zo nodig bijsturen. Een complex proces waarbij u rekening moet houden met toenemende regelgeving en voorwaarden. Met onze software krijgt u niet alleen meer inzicht in uw onderhoud, maar kunt u ook beter op het juiste moment de juiste prioriteiten stellen. </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Een </a:t>
            </a:r>
            <a:r>
              <a:rPr lang="nl-NL" sz="900" b="1" cap="none" spc="0" baseline="0" dirty="0" err="1">
                <a:solidFill>
                  <a:schemeClr val="tx1"/>
                </a:solidFill>
              </a:rPr>
              <a:t>meerjarenonderhoudsplan</a:t>
            </a:r>
            <a:r>
              <a:rPr lang="nl-NL" sz="900" b="1" cap="none" spc="0" baseline="0" dirty="0">
                <a:solidFill>
                  <a:schemeClr val="tx1"/>
                </a:solidFill>
              </a:rPr>
              <a:t> (MJOP) helpt vastgoedbeheerders om beleid en strategische doelstellingen te vertalen naar een operationeel plan. Rekening houdend met de huidige staat van alle objecten. Daarom kunt u met onze software uiteraard ook conditiemetingen conform de NEN 2767 uitvoeren en alternatieve scenario's analyseren en naar kosten doorrekenen.</a:t>
            </a:r>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994" y="3334382"/>
            <a:ext cx="1952716" cy="1270328"/>
          </a:xfrm>
          <a:prstGeom prst="rect">
            <a:avLst/>
          </a:prstGeom>
        </p:spPr>
      </p:pic>
      <p:pic>
        <p:nvPicPr>
          <p:cNvPr id="13" name="Afbeelding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spTree>
    <p:extLst>
      <p:ext uri="{BB962C8B-B14F-4D97-AF65-F5344CB8AC3E}">
        <p14:creationId xmlns:p14="http://schemas.microsoft.com/office/powerpoint/2010/main" val="1849108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ard Meerjarenonderhoud GWW">
    <p:spTree>
      <p:nvGrpSpPr>
        <p:cNvPr id="1" name=""/>
        <p:cNvGrpSpPr/>
        <p:nvPr/>
      </p:nvGrpSpPr>
      <p:grpSpPr>
        <a:xfrm>
          <a:off x="0" y="0"/>
          <a:ext cx="0" cy="0"/>
          <a:chOff x="0" y="0"/>
          <a:chExt cx="0" cy="0"/>
        </a:xfrm>
      </p:grpSpPr>
      <p:sp>
        <p:nvSpPr>
          <p:cNvPr id="8" name="Tekstvak 7"/>
          <p:cNvSpPr txBox="1"/>
          <p:nvPr userDrawn="1"/>
        </p:nvSpPr>
        <p:spPr>
          <a:xfrm>
            <a:off x="475200" y="1563638"/>
            <a:ext cx="2160240" cy="446276"/>
          </a:xfrm>
          <a:prstGeom prst="rect">
            <a:avLst/>
          </a:prstGeom>
          <a:noFill/>
        </p:spPr>
        <p:txBody>
          <a:bodyPr wrap="square" rtlCol="0">
            <a:spAutoFit/>
          </a:bodyPr>
          <a:lstStyle/>
          <a:p>
            <a:r>
              <a:rPr lang="nl-NL" sz="1200" b="1" cap="all" spc="-120" baseline="0" dirty="0" err="1">
                <a:solidFill>
                  <a:schemeClr val="accent1"/>
                </a:solidFill>
              </a:rPr>
              <a:t>Meerjarenonderhoud</a:t>
            </a:r>
            <a:endParaRPr lang="nl-NL" sz="1200" b="1" cap="all" spc="-120" baseline="0" dirty="0">
              <a:solidFill>
                <a:schemeClr val="accent1"/>
              </a:solidFill>
            </a:endParaRPr>
          </a:p>
          <a:p>
            <a:r>
              <a:rPr lang="nl-NL" sz="1100" b="1" cap="all" spc="-120" baseline="0" dirty="0">
                <a:solidFill>
                  <a:schemeClr val="tx1"/>
                </a:solidFill>
              </a:rPr>
              <a:t>GWW</a:t>
            </a:r>
          </a:p>
        </p:txBody>
      </p:sp>
      <p:sp>
        <p:nvSpPr>
          <p:cNvPr id="9" name="Tekstvak 8"/>
          <p:cNvSpPr txBox="1"/>
          <p:nvPr userDrawn="1"/>
        </p:nvSpPr>
        <p:spPr>
          <a:xfrm>
            <a:off x="475200" y="2067694"/>
            <a:ext cx="2160240" cy="600998"/>
          </a:xfrm>
          <a:prstGeom prst="rect">
            <a:avLst/>
          </a:prstGeom>
          <a:noFill/>
        </p:spPr>
        <p:txBody>
          <a:bodyPr wrap="square" rtlCol="0">
            <a:spAutoFit/>
          </a:bodyPr>
          <a:lstStyle/>
          <a:p>
            <a:pPr>
              <a:lnSpc>
                <a:spcPct val="200000"/>
              </a:lnSpc>
            </a:pPr>
            <a:r>
              <a:rPr lang="nl-NL" sz="900" b="1" cap="none" spc="0" baseline="0" dirty="0">
                <a:solidFill>
                  <a:schemeClr val="tx1"/>
                </a:solidFill>
              </a:rPr>
              <a:t>Onderhoudsbegroting </a:t>
            </a:r>
          </a:p>
          <a:p>
            <a:pPr>
              <a:lnSpc>
                <a:spcPct val="200000"/>
              </a:lnSpc>
            </a:pPr>
            <a:r>
              <a:rPr lang="nl-NL" sz="900" b="1" cap="none" spc="0" baseline="0" dirty="0">
                <a:solidFill>
                  <a:schemeClr val="tx1"/>
                </a:solidFill>
              </a:rPr>
              <a:t>en -planning opstellen</a:t>
            </a:r>
          </a:p>
        </p:txBody>
      </p:sp>
      <p:sp>
        <p:nvSpPr>
          <p:cNvPr id="10" name="Tekstvak 9"/>
          <p:cNvSpPr txBox="1"/>
          <p:nvPr userDrawn="1"/>
        </p:nvSpPr>
        <p:spPr>
          <a:xfrm>
            <a:off x="4499992" y="1479600"/>
            <a:ext cx="4464496" cy="3426579"/>
          </a:xfrm>
          <a:prstGeom prst="rect">
            <a:avLst/>
          </a:prstGeom>
          <a:noFill/>
        </p:spPr>
        <p:txBody>
          <a:bodyPr wrap="square" rtlCol="0">
            <a:spAutoFit/>
          </a:bodyPr>
          <a:lstStyle/>
          <a:p>
            <a:pPr>
              <a:lnSpc>
                <a:spcPts val="1950"/>
              </a:lnSpc>
            </a:pPr>
            <a:r>
              <a:rPr lang="nl-NL" sz="900" b="1" cap="none" spc="0" baseline="0" dirty="0">
                <a:solidFill>
                  <a:schemeClr val="tx1"/>
                </a:solidFill>
              </a:rPr>
              <a:t>Net als in de bouw moeten vastgoedbeheerders in de GWW jaarlijks het </a:t>
            </a:r>
            <a:r>
              <a:rPr lang="nl-NL" sz="900" b="1" cap="none" spc="0" baseline="0" dirty="0" err="1">
                <a:solidFill>
                  <a:schemeClr val="tx1"/>
                </a:solidFill>
              </a:rPr>
              <a:t>meerjarenonderhoud</a:t>
            </a:r>
            <a:r>
              <a:rPr lang="nl-NL" sz="900" b="1" cap="none" spc="0" baseline="0" dirty="0">
                <a:solidFill>
                  <a:schemeClr val="tx1"/>
                </a:solidFill>
              </a:rPr>
              <a:t> begroten, plannen en zo nodig bijsturen. Een complex proces waarbij u rekening moet houden met toenemende regelgeving en voorwaarden. Met onze software krijgt u beter inzicht in uw onderhoud, waardoor u op het juiste moment de juiste prioriteiten kunt stellen.</a:t>
            </a:r>
          </a:p>
          <a:p>
            <a:pPr>
              <a:lnSpc>
                <a:spcPts val="1950"/>
              </a:lnSpc>
            </a:pPr>
            <a:endParaRPr lang="nl-NL" sz="900" b="1" cap="none" spc="0" baseline="0" dirty="0">
              <a:solidFill>
                <a:schemeClr val="tx1"/>
              </a:solidFill>
            </a:endParaRPr>
          </a:p>
          <a:p>
            <a:pPr>
              <a:lnSpc>
                <a:spcPts val="1950"/>
              </a:lnSpc>
            </a:pPr>
            <a:r>
              <a:rPr lang="nl-NL" sz="900" b="1" cap="none" spc="0" baseline="0" dirty="0">
                <a:solidFill>
                  <a:schemeClr val="tx1"/>
                </a:solidFill>
              </a:rPr>
              <a:t>Een </a:t>
            </a:r>
            <a:r>
              <a:rPr lang="nl-NL" sz="900" b="1" cap="none" spc="0" baseline="0" dirty="0" err="1">
                <a:solidFill>
                  <a:schemeClr val="tx1"/>
                </a:solidFill>
              </a:rPr>
              <a:t>meerjarenonderhoudsplan</a:t>
            </a:r>
            <a:r>
              <a:rPr lang="nl-NL" sz="900" b="1" cap="none" spc="0" baseline="0" dirty="0">
                <a:solidFill>
                  <a:schemeClr val="tx1"/>
                </a:solidFill>
              </a:rPr>
              <a:t> (MJOP) helpt vastgoedbeheerders om beleid en strategische doelstellingen te vertalen naar een operationeel plan. Rekening houdend met de huidige staat van alle kunstwerken en infrastructuurtracés. Verder kunt u met onze software ook eenvoudig alternatieve onderhoudsprogramma's analyseren en naar kosten doorrekenen.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000" y="1274400"/>
            <a:ext cx="936000" cy="936000"/>
          </a:xfrm>
          <a:prstGeom prst="rect">
            <a:avLst/>
          </a:prstGeom>
        </p:spPr>
      </p:pic>
      <p:pic>
        <p:nvPicPr>
          <p:cNvPr id="11" name="Afbeelding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7994" y="3334382"/>
            <a:ext cx="1952716" cy="1270328"/>
          </a:xfrm>
          <a:prstGeom prst="rect">
            <a:avLst/>
          </a:prstGeom>
        </p:spPr>
      </p:pic>
    </p:spTree>
    <p:extLst>
      <p:ext uri="{BB962C8B-B14F-4D97-AF65-F5344CB8AC3E}">
        <p14:creationId xmlns:p14="http://schemas.microsoft.com/office/powerpoint/2010/main" val="101021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Voorpagina V3">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4522" name="Rectangle 10"/>
          <p:cNvSpPr>
            <a:spLocks noGrp="1" noChangeArrowheads="1"/>
          </p:cNvSpPr>
          <p:nvPr>
            <p:ph type="ctrTitle" sz="quarter"/>
          </p:nvPr>
        </p:nvSpPr>
        <p:spPr>
          <a:xfrm>
            <a:off x="2627784" y="2073374"/>
            <a:ext cx="5752629" cy="857250"/>
          </a:xfrm>
        </p:spPr>
        <p:txBody>
          <a:bodyPr anchor="ctr"/>
          <a:lstStyle>
            <a:lvl1pPr>
              <a:defRPr/>
            </a:lvl1pPr>
          </a:lstStyle>
          <a:p>
            <a:pPr lvl="0"/>
            <a:r>
              <a:rPr lang="nl-NL" noProof="0" dirty="0"/>
              <a:t>Klik om de stijl te bewerken</a:t>
            </a:r>
          </a:p>
        </p:txBody>
      </p:sp>
      <p:sp>
        <p:nvSpPr>
          <p:cNvPr id="64523" name="Rectangle 11"/>
          <p:cNvSpPr>
            <a:spLocks noGrp="1" noChangeArrowheads="1"/>
          </p:cNvSpPr>
          <p:nvPr>
            <p:ph type="subTitle" sz="quarter" idx="1"/>
          </p:nvPr>
        </p:nvSpPr>
        <p:spPr>
          <a:xfrm>
            <a:off x="2627784" y="3939902"/>
            <a:ext cx="5752629" cy="864096"/>
          </a:xfrm>
        </p:spPr>
        <p:txBody>
          <a:bodyPr/>
          <a:lstStyle>
            <a:lvl1pPr>
              <a:defRPr>
                <a:solidFill>
                  <a:schemeClr val="bg1"/>
                </a:solidFill>
              </a:defRPr>
            </a:lvl1pPr>
          </a:lstStyle>
          <a:p>
            <a:pPr lvl="0"/>
            <a:r>
              <a:rPr lang="nl-NL" noProof="0" dirty="0"/>
              <a:t>Klik om de ondertitelstijl van het model te bewerken</a:t>
            </a:r>
          </a:p>
        </p:txBody>
      </p:sp>
    </p:spTree>
    <p:extLst>
      <p:ext uri="{BB962C8B-B14F-4D97-AF65-F5344CB8AC3E}">
        <p14:creationId xmlns:p14="http://schemas.microsoft.com/office/powerpoint/2010/main" val="3621698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Voorpagina V4">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4522" name="Rectangle 10"/>
          <p:cNvSpPr>
            <a:spLocks noGrp="1" noChangeArrowheads="1"/>
          </p:cNvSpPr>
          <p:nvPr>
            <p:ph type="ctrTitle" sz="quarter"/>
          </p:nvPr>
        </p:nvSpPr>
        <p:spPr>
          <a:xfrm>
            <a:off x="2627784" y="2073374"/>
            <a:ext cx="5752629" cy="857250"/>
          </a:xfrm>
        </p:spPr>
        <p:txBody>
          <a:bodyPr anchor="ctr"/>
          <a:lstStyle>
            <a:lvl1pPr>
              <a:defRPr/>
            </a:lvl1pPr>
          </a:lstStyle>
          <a:p>
            <a:pPr lvl="0"/>
            <a:r>
              <a:rPr lang="nl-NL" noProof="0" dirty="0"/>
              <a:t>Klik om de stijl te bewerken</a:t>
            </a:r>
          </a:p>
        </p:txBody>
      </p:sp>
      <p:sp>
        <p:nvSpPr>
          <p:cNvPr id="64523" name="Rectangle 11"/>
          <p:cNvSpPr>
            <a:spLocks noGrp="1" noChangeArrowheads="1"/>
          </p:cNvSpPr>
          <p:nvPr>
            <p:ph type="subTitle" sz="quarter" idx="1"/>
          </p:nvPr>
        </p:nvSpPr>
        <p:spPr>
          <a:xfrm>
            <a:off x="2627784" y="3939902"/>
            <a:ext cx="5752629" cy="864096"/>
          </a:xfrm>
        </p:spPr>
        <p:txBody>
          <a:bodyPr/>
          <a:lstStyle>
            <a:lvl1pPr>
              <a:defRPr>
                <a:solidFill>
                  <a:schemeClr val="bg1"/>
                </a:solidFill>
              </a:defRPr>
            </a:lvl1pPr>
          </a:lstStyle>
          <a:p>
            <a:pPr lvl="0"/>
            <a:r>
              <a:rPr lang="nl-NL" noProof="0" dirty="0"/>
              <a:t>Klik om de ondertitelstijl van het model te bewerken</a:t>
            </a:r>
          </a:p>
        </p:txBody>
      </p:sp>
    </p:spTree>
    <p:extLst>
      <p:ext uri="{BB962C8B-B14F-4D97-AF65-F5344CB8AC3E}">
        <p14:creationId xmlns:p14="http://schemas.microsoft.com/office/powerpoint/2010/main" val="162357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Voorpagina V5">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4522" name="Rectangle 10"/>
          <p:cNvSpPr>
            <a:spLocks noGrp="1" noChangeArrowheads="1"/>
          </p:cNvSpPr>
          <p:nvPr>
            <p:ph type="ctrTitle" sz="quarter"/>
          </p:nvPr>
        </p:nvSpPr>
        <p:spPr>
          <a:xfrm>
            <a:off x="2627784" y="2073374"/>
            <a:ext cx="5752629" cy="857250"/>
          </a:xfrm>
        </p:spPr>
        <p:txBody>
          <a:bodyPr anchor="ctr"/>
          <a:lstStyle>
            <a:lvl1pPr>
              <a:defRPr/>
            </a:lvl1pPr>
          </a:lstStyle>
          <a:p>
            <a:pPr lvl="0"/>
            <a:r>
              <a:rPr lang="nl-NL" noProof="0" dirty="0"/>
              <a:t>Klik om de stijl te bewerken</a:t>
            </a:r>
          </a:p>
        </p:txBody>
      </p:sp>
      <p:sp>
        <p:nvSpPr>
          <p:cNvPr id="64523" name="Rectangle 11"/>
          <p:cNvSpPr>
            <a:spLocks noGrp="1" noChangeArrowheads="1"/>
          </p:cNvSpPr>
          <p:nvPr>
            <p:ph type="subTitle" sz="quarter" idx="1"/>
          </p:nvPr>
        </p:nvSpPr>
        <p:spPr>
          <a:xfrm>
            <a:off x="2627784" y="3939902"/>
            <a:ext cx="5752629" cy="864096"/>
          </a:xfrm>
        </p:spPr>
        <p:txBody>
          <a:bodyPr/>
          <a:lstStyle>
            <a:lvl1pPr>
              <a:defRPr>
                <a:solidFill>
                  <a:schemeClr val="bg1"/>
                </a:solidFill>
              </a:defRPr>
            </a:lvl1pPr>
          </a:lstStyle>
          <a:p>
            <a:pPr lvl="0"/>
            <a:r>
              <a:rPr lang="nl-NL" noProof="0" dirty="0"/>
              <a:t>Klik om de ondertitelstijl van het model te bewerken</a:t>
            </a:r>
          </a:p>
        </p:txBody>
      </p:sp>
    </p:spTree>
    <p:extLst>
      <p:ext uri="{BB962C8B-B14F-4D97-AF65-F5344CB8AC3E}">
        <p14:creationId xmlns:p14="http://schemas.microsoft.com/office/powerpoint/2010/main" val="1835764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Vervolgpagina 1 kolom">
    <p:spTree>
      <p:nvGrpSpPr>
        <p:cNvPr id="1" name=""/>
        <p:cNvGrpSpPr/>
        <p:nvPr/>
      </p:nvGrpSpPr>
      <p:grpSpPr>
        <a:xfrm>
          <a:off x="0" y="0"/>
          <a:ext cx="0" cy="0"/>
          <a:chOff x="0" y="0"/>
          <a:chExt cx="0" cy="0"/>
        </a:xfrm>
      </p:grpSpPr>
      <p:sp>
        <p:nvSpPr>
          <p:cNvPr id="2" name="Titel 1"/>
          <p:cNvSpPr>
            <a:spLocks noGrp="1"/>
          </p:cNvSpPr>
          <p:nvPr>
            <p:ph type="title"/>
          </p:nvPr>
        </p:nvSpPr>
        <p:spPr>
          <a:xfrm>
            <a:off x="457200" y="1275606"/>
            <a:ext cx="8208456" cy="400050"/>
          </a:xfrm>
        </p:spPr>
        <p:txBody>
          <a:bodyPr/>
          <a:lstStyle/>
          <a:p>
            <a:r>
              <a:rPr lang="nl-NL" dirty="0"/>
              <a:t>Klik om de stijl te bewerken</a:t>
            </a:r>
          </a:p>
        </p:txBody>
      </p:sp>
      <p:sp>
        <p:nvSpPr>
          <p:cNvPr id="3" name="Tijdelijke aanduiding voor inhoud 2"/>
          <p:cNvSpPr>
            <a:spLocks noGrp="1"/>
          </p:cNvSpPr>
          <p:nvPr>
            <p:ph idx="1"/>
          </p:nvPr>
        </p:nvSpPr>
        <p:spPr>
          <a:xfrm>
            <a:off x="457200" y="1779662"/>
            <a:ext cx="8209368" cy="2808312"/>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lvl1pPr>
              <a:defRPr/>
            </a:lvl1pPr>
          </a:lstStyle>
          <a:p>
            <a:fld id="{C148BE34-6D69-447F-A2AF-6E08CA45380B}" type="datetime1">
              <a:rPr lang="nl-NL" smtClean="0"/>
              <a:t>16-10-2019</a:t>
            </a:fld>
            <a:endParaRPr lang="nl-NL"/>
          </a:p>
        </p:txBody>
      </p:sp>
      <p:sp>
        <p:nvSpPr>
          <p:cNvPr id="5" name="Tijdelijke aanduiding voor voettekst 4"/>
          <p:cNvSpPr>
            <a:spLocks noGrp="1"/>
          </p:cNvSpPr>
          <p:nvPr>
            <p:ph type="ftr" sz="quarter" idx="11"/>
          </p:nvPr>
        </p:nvSpPr>
        <p:spPr/>
        <p:txBody>
          <a:bodyPr/>
          <a:lstStyle>
            <a:lvl1pPr>
              <a:defRPr/>
            </a:lvl1pPr>
          </a:lstStyle>
          <a:p>
            <a:r>
              <a:rPr lang="nl-NL"/>
              <a:t>Dit is de voettekst en staat overal waar het kan</a:t>
            </a:r>
          </a:p>
        </p:txBody>
      </p:sp>
      <p:sp>
        <p:nvSpPr>
          <p:cNvPr id="6" name="Tijdelijke aanduiding voor dianummer 5"/>
          <p:cNvSpPr>
            <a:spLocks noGrp="1"/>
          </p:cNvSpPr>
          <p:nvPr>
            <p:ph type="sldNum" sz="quarter" idx="12"/>
          </p:nvPr>
        </p:nvSpPr>
        <p:spPr/>
        <p:txBody>
          <a:bodyPr/>
          <a:lstStyle>
            <a:lvl1pPr>
              <a:defRPr/>
            </a:lvl1pPr>
          </a:lstStyle>
          <a:p>
            <a:fld id="{23BB3ADF-DBF2-4E21-9A56-3F413D9AAA7F}" type="slidenum">
              <a:rPr lang="nl-NL" smtClean="0"/>
              <a:t>‹#›</a:t>
            </a:fld>
            <a:endParaRPr lang="nl-NL"/>
          </a:p>
        </p:txBody>
      </p:sp>
    </p:spTree>
    <p:extLst>
      <p:ext uri="{BB962C8B-B14F-4D97-AF65-F5344CB8AC3E}">
        <p14:creationId xmlns:p14="http://schemas.microsoft.com/office/powerpoint/2010/main" val="7449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volgpagina 2 kolommen even">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059582"/>
            <a:ext cx="8219256" cy="456125"/>
          </a:xfrm>
        </p:spPr>
        <p:txBody>
          <a:bodyPr/>
          <a:lstStyle>
            <a:lvl1pPr>
              <a:defRPr/>
            </a:lvl1pPr>
          </a:lstStyle>
          <a:p>
            <a:r>
              <a:rPr lang="nl-NL" dirty="0"/>
              <a:t>Klik om de stijl te bewerken</a:t>
            </a:r>
          </a:p>
        </p:txBody>
      </p:sp>
      <p:sp>
        <p:nvSpPr>
          <p:cNvPr id="3" name="Tijdelijke aanduiding voor tekst 2"/>
          <p:cNvSpPr>
            <a:spLocks noGrp="1"/>
          </p:cNvSpPr>
          <p:nvPr>
            <p:ph type="body" idx="1"/>
          </p:nvPr>
        </p:nvSpPr>
        <p:spPr>
          <a:xfrm>
            <a:off x="457200" y="1653648"/>
            <a:ext cx="4040188" cy="37804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p:nvPr>
        </p:nvSpPr>
        <p:spPr>
          <a:xfrm>
            <a:off x="457200" y="2031690"/>
            <a:ext cx="4040188" cy="2562932"/>
          </a:xfrm>
        </p:spPr>
        <p:txBody>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4645026" y="1653648"/>
            <a:ext cx="4041775" cy="37804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p:nvPr>
        </p:nvSpPr>
        <p:spPr>
          <a:xfrm>
            <a:off x="4645026" y="2031690"/>
            <a:ext cx="4041775" cy="2562932"/>
          </a:xfrm>
        </p:spPr>
        <p:txBody>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datum 6"/>
          <p:cNvSpPr>
            <a:spLocks noGrp="1"/>
          </p:cNvSpPr>
          <p:nvPr>
            <p:ph type="dt" sz="half" idx="10"/>
          </p:nvPr>
        </p:nvSpPr>
        <p:spPr/>
        <p:txBody>
          <a:bodyPr/>
          <a:lstStyle>
            <a:lvl1pPr>
              <a:defRPr/>
            </a:lvl1pPr>
          </a:lstStyle>
          <a:p>
            <a:fld id="{0ED36C1C-5721-47CC-8223-048A7AE63135}" type="datetime1">
              <a:rPr lang="nl-NL" smtClean="0"/>
              <a:t>16-10-2019</a:t>
            </a:fld>
            <a:endParaRPr lang="nl-NL"/>
          </a:p>
        </p:txBody>
      </p:sp>
      <p:sp>
        <p:nvSpPr>
          <p:cNvPr id="8" name="Tijdelijke aanduiding voor voettekst 7"/>
          <p:cNvSpPr>
            <a:spLocks noGrp="1"/>
          </p:cNvSpPr>
          <p:nvPr>
            <p:ph type="ftr" sz="quarter" idx="11"/>
          </p:nvPr>
        </p:nvSpPr>
        <p:spPr/>
        <p:txBody>
          <a:bodyPr/>
          <a:lstStyle>
            <a:lvl1pPr>
              <a:defRPr/>
            </a:lvl1pPr>
          </a:lstStyle>
          <a:p>
            <a:r>
              <a:rPr lang="nl-NL"/>
              <a:t>Dit is de voettekst en staat overal waar het kan</a:t>
            </a:r>
          </a:p>
        </p:txBody>
      </p:sp>
      <p:sp>
        <p:nvSpPr>
          <p:cNvPr id="9" name="Tijdelijke aanduiding voor dianummer 8"/>
          <p:cNvSpPr>
            <a:spLocks noGrp="1"/>
          </p:cNvSpPr>
          <p:nvPr>
            <p:ph type="sldNum" sz="quarter" idx="12"/>
          </p:nvPr>
        </p:nvSpPr>
        <p:spPr/>
        <p:txBody>
          <a:bodyPr/>
          <a:lstStyle>
            <a:lvl1pPr>
              <a:defRPr/>
            </a:lvl1pPr>
          </a:lstStyle>
          <a:p>
            <a:fld id="{23BB3ADF-DBF2-4E21-9A56-3F413D9AAA7F}" type="slidenum">
              <a:rPr lang="nl-NL" smtClean="0"/>
              <a:t>‹#›</a:t>
            </a:fld>
            <a:endParaRPr lang="nl-NL"/>
          </a:p>
        </p:txBody>
      </p:sp>
    </p:spTree>
    <p:extLst>
      <p:ext uri="{BB962C8B-B14F-4D97-AF65-F5344CB8AC3E}">
        <p14:creationId xmlns:p14="http://schemas.microsoft.com/office/powerpoint/2010/main" val="237711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ervolgpagina 2 kolommen oneven">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1" y="1563638"/>
            <a:ext cx="2458615" cy="504056"/>
          </a:xfrm>
        </p:spPr>
        <p:txBody>
          <a:bodyPr anchor="b"/>
          <a:lstStyle>
            <a:lvl1pPr algn="l">
              <a:defRPr sz="2200" b="1"/>
            </a:lvl1pPr>
          </a:lstStyle>
          <a:p>
            <a:r>
              <a:rPr lang="nl-NL" dirty="0"/>
              <a:t>Klik om de stijl te bewerken</a:t>
            </a:r>
          </a:p>
        </p:txBody>
      </p:sp>
      <p:sp>
        <p:nvSpPr>
          <p:cNvPr id="3" name="Tijdelijke aanduiding voor inhoud 2"/>
          <p:cNvSpPr>
            <a:spLocks noGrp="1"/>
          </p:cNvSpPr>
          <p:nvPr>
            <p:ph idx="1"/>
          </p:nvPr>
        </p:nvSpPr>
        <p:spPr>
          <a:xfrm>
            <a:off x="3131840" y="1563638"/>
            <a:ext cx="5832648" cy="3096343"/>
          </a:xfrm>
        </p:spPr>
        <p:txBody>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tekst 3"/>
          <p:cNvSpPr>
            <a:spLocks noGrp="1"/>
          </p:cNvSpPr>
          <p:nvPr>
            <p:ph type="body" sz="half" idx="2"/>
          </p:nvPr>
        </p:nvSpPr>
        <p:spPr>
          <a:xfrm>
            <a:off x="457201" y="2067694"/>
            <a:ext cx="2458615" cy="2592288"/>
          </a:xfrm>
        </p:spPr>
        <p:txBody>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modelstijlen te bewerken</a:t>
            </a:r>
          </a:p>
        </p:txBody>
      </p:sp>
      <p:sp>
        <p:nvSpPr>
          <p:cNvPr id="5" name="Tijdelijke aanduiding voor datum 4"/>
          <p:cNvSpPr>
            <a:spLocks noGrp="1"/>
          </p:cNvSpPr>
          <p:nvPr>
            <p:ph type="dt" sz="half" idx="10"/>
          </p:nvPr>
        </p:nvSpPr>
        <p:spPr/>
        <p:txBody>
          <a:bodyPr/>
          <a:lstStyle>
            <a:lvl1pPr>
              <a:defRPr/>
            </a:lvl1pPr>
          </a:lstStyle>
          <a:p>
            <a:fld id="{313B5D2E-03B7-4AFD-B22B-D0405E047049}" type="datetime1">
              <a:rPr lang="nl-NL" smtClean="0"/>
              <a:t>16-10-2019</a:t>
            </a:fld>
            <a:endParaRPr lang="nl-NL"/>
          </a:p>
        </p:txBody>
      </p:sp>
      <p:sp>
        <p:nvSpPr>
          <p:cNvPr id="6" name="Tijdelijke aanduiding voor voettekst 5"/>
          <p:cNvSpPr>
            <a:spLocks noGrp="1"/>
          </p:cNvSpPr>
          <p:nvPr>
            <p:ph type="ftr" sz="quarter" idx="11"/>
          </p:nvPr>
        </p:nvSpPr>
        <p:spPr/>
        <p:txBody>
          <a:bodyPr/>
          <a:lstStyle>
            <a:lvl1pPr>
              <a:defRPr/>
            </a:lvl1pPr>
          </a:lstStyle>
          <a:p>
            <a:r>
              <a:rPr lang="nl-NL"/>
              <a:t>Dit is de voettekst en staat overal waar het kan</a:t>
            </a:r>
          </a:p>
        </p:txBody>
      </p:sp>
      <p:sp>
        <p:nvSpPr>
          <p:cNvPr id="7" name="Tijdelijke aanduiding voor dianummer 6"/>
          <p:cNvSpPr>
            <a:spLocks noGrp="1"/>
          </p:cNvSpPr>
          <p:nvPr>
            <p:ph type="sldNum" sz="quarter" idx="12"/>
          </p:nvPr>
        </p:nvSpPr>
        <p:spPr/>
        <p:txBody>
          <a:bodyPr/>
          <a:lstStyle>
            <a:lvl1pPr>
              <a:defRPr/>
            </a:lvl1pPr>
          </a:lstStyle>
          <a:p>
            <a:fld id="{23BB3ADF-DBF2-4E21-9A56-3F413D9AAA7F}" type="slidenum">
              <a:rPr lang="nl-NL" smtClean="0"/>
              <a:t>‹#›</a:t>
            </a:fld>
            <a:endParaRPr lang="nl-NL"/>
          </a:p>
        </p:txBody>
      </p:sp>
    </p:spTree>
    <p:extLst>
      <p:ext uri="{BB962C8B-B14F-4D97-AF65-F5344CB8AC3E}">
        <p14:creationId xmlns:p14="http://schemas.microsoft.com/office/powerpoint/2010/main" val="343954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bg>
      <p:bgPr>
        <a:solidFill>
          <a:schemeClr val="accent1">
            <a:alpha val="0"/>
          </a:schemeClr>
        </a:solidFill>
        <a:effectLst/>
      </p:bgPr>
    </p:b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DEAD603D-E3C5-4497-8CD4-C75277CFDF21}" type="datetime1">
              <a:rPr lang="nl-NL" smtClean="0"/>
              <a:t>16-10-2019</a:t>
            </a:fld>
            <a:endParaRPr lang="nl-NL"/>
          </a:p>
        </p:txBody>
      </p:sp>
      <p:sp>
        <p:nvSpPr>
          <p:cNvPr id="3" name="Tijdelijke aanduiding voor voettekst 2"/>
          <p:cNvSpPr>
            <a:spLocks noGrp="1"/>
          </p:cNvSpPr>
          <p:nvPr>
            <p:ph type="ftr" sz="quarter" idx="11"/>
          </p:nvPr>
        </p:nvSpPr>
        <p:spPr/>
        <p:txBody>
          <a:bodyPr/>
          <a:lstStyle>
            <a:lvl1pPr>
              <a:defRPr/>
            </a:lvl1pPr>
          </a:lstStyle>
          <a:p>
            <a:r>
              <a:rPr lang="nl-NL"/>
              <a:t>Dit is de voettekst en staat overal waar het kan</a:t>
            </a:r>
          </a:p>
        </p:txBody>
      </p:sp>
      <p:sp>
        <p:nvSpPr>
          <p:cNvPr id="4" name="Tijdelijke aanduiding voor dianummer 3"/>
          <p:cNvSpPr>
            <a:spLocks noGrp="1"/>
          </p:cNvSpPr>
          <p:nvPr>
            <p:ph type="sldNum" sz="quarter" idx="12"/>
          </p:nvPr>
        </p:nvSpPr>
        <p:spPr/>
        <p:txBody>
          <a:bodyPr/>
          <a:lstStyle>
            <a:lvl1pPr>
              <a:defRPr/>
            </a:lvl1pPr>
          </a:lstStyle>
          <a:p>
            <a:fld id="{23BB3ADF-DBF2-4E21-9A56-3F413D9AAA7F}" type="slidenum">
              <a:rPr lang="nl-NL" smtClean="0"/>
              <a:t>‹#›</a:t>
            </a:fld>
            <a:endParaRPr lang="nl-NL"/>
          </a:p>
        </p:txBody>
      </p:sp>
    </p:spTree>
    <p:extLst>
      <p:ext uri="{BB962C8B-B14F-4D97-AF65-F5344CB8AC3E}">
        <p14:creationId xmlns:p14="http://schemas.microsoft.com/office/powerpoint/2010/main" val="3306754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23">
            <a:lum/>
          </a:blip>
          <a:srcRect/>
          <a:stretch>
            <a:fillRect/>
          </a:stretch>
        </a:blipFill>
        <a:effectLst/>
      </p:bgPr>
    </p:bg>
    <p:spTree>
      <p:nvGrpSpPr>
        <p:cNvPr id="1" name=""/>
        <p:cNvGrpSpPr/>
        <p:nvPr/>
      </p:nvGrpSpPr>
      <p:grpSpPr>
        <a:xfrm>
          <a:off x="0" y="0"/>
          <a:ext cx="0" cy="0"/>
          <a:chOff x="0" y="0"/>
          <a:chExt cx="0" cy="0"/>
        </a:xfrm>
      </p:grpSpPr>
      <p:sp>
        <p:nvSpPr>
          <p:cNvPr id="1044" name="Rectangle 20"/>
          <p:cNvSpPr>
            <a:spLocks noGrp="1" noChangeArrowheads="1"/>
          </p:cNvSpPr>
          <p:nvPr>
            <p:ph type="title"/>
          </p:nvPr>
        </p:nvSpPr>
        <p:spPr bwMode="black">
          <a:xfrm>
            <a:off x="2057400" y="971550"/>
            <a:ext cx="63230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nl-NL" dirty="0"/>
              <a:t>Klik om het opmaakprofiel van de modeltitel te bewerken</a:t>
            </a:r>
          </a:p>
        </p:txBody>
      </p:sp>
      <p:sp>
        <p:nvSpPr>
          <p:cNvPr id="1045" name="Rectangle 21"/>
          <p:cNvSpPr>
            <a:spLocks noGrp="1" noChangeArrowheads="1"/>
          </p:cNvSpPr>
          <p:nvPr>
            <p:ph type="body" idx="1"/>
          </p:nvPr>
        </p:nvSpPr>
        <p:spPr bwMode="black">
          <a:xfrm>
            <a:off x="2057400" y="1543050"/>
            <a:ext cx="6323013" cy="24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dirty="0"/>
              <a:t>Klik om de opmaakprofielen van de </a:t>
            </a:r>
            <a:r>
              <a:rPr lang="nl-NL" dirty="0" err="1"/>
              <a:t>modeltekst</a:t>
            </a:r>
            <a:r>
              <a:rPr lang="nl-NL" dirty="0"/>
              <a:t>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46" name="Rectangle 22"/>
          <p:cNvSpPr>
            <a:spLocks noGrp="1" noChangeArrowheads="1"/>
          </p:cNvSpPr>
          <p:nvPr>
            <p:ph type="dt" sz="half" idx="2"/>
          </p:nvPr>
        </p:nvSpPr>
        <p:spPr bwMode="black">
          <a:xfrm>
            <a:off x="6357242" y="4719637"/>
            <a:ext cx="2166938" cy="25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100"/>
            </a:lvl1pPr>
          </a:lstStyle>
          <a:p>
            <a:fld id="{D6F3356E-2DE3-4101-8277-608F7BC82365}" type="datetime1">
              <a:rPr lang="nl-NL" smtClean="0"/>
              <a:t>16-10-2019</a:t>
            </a:fld>
            <a:endParaRPr lang="nl-NL"/>
          </a:p>
        </p:txBody>
      </p:sp>
      <p:sp>
        <p:nvSpPr>
          <p:cNvPr id="1047" name="Rectangle 23"/>
          <p:cNvSpPr>
            <a:spLocks noGrp="1" noChangeArrowheads="1"/>
          </p:cNvSpPr>
          <p:nvPr>
            <p:ph type="ftr" sz="quarter" idx="3"/>
          </p:nvPr>
        </p:nvSpPr>
        <p:spPr bwMode="black">
          <a:xfrm>
            <a:off x="457200" y="4719637"/>
            <a:ext cx="4042792" cy="25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100"/>
            </a:lvl1pPr>
          </a:lstStyle>
          <a:p>
            <a:r>
              <a:rPr lang="nl-NL"/>
              <a:t>Dit is de voettekst en staat overal waar het kan</a:t>
            </a:r>
            <a:endParaRPr lang="nl-NL" dirty="0"/>
          </a:p>
        </p:txBody>
      </p:sp>
      <p:sp>
        <p:nvSpPr>
          <p:cNvPr id="1048" name="Rectangle 24"/>
          <p:cNvSpPr>
            <a:spLocks noGrp="1" noChangeArrowheads="1"/>
          </p:cNvSpPr>
          <p:nvPr>
            <p:ph type="sldNum" sz="quarter" idx="4"/>
          </p:nvPr>
        </p:nvSpPr>
        <p:spPr bwMode="black">
          <a:xfrm>
            <a:off x="6987480" y="4719637"/>
            <a:ext cx="1905000" cy="25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100"/>
            </a:lvl1pPr>
          </a:lstStyle>
          <a:p>
            <a:fld id="{23BB3ADF-DBF2-4E21-9A56-3F413D9AAA7F}" type="slidenum">
              <a:rPr lang="nl-NL" smtClean="0"/>
              <a:t>‹#›</a:t>
            </a:fld>
            <a:endParaRPr lang="nl-NL"/>
          </a:p>
        </p:txBody>
      </p:sp>
    </p:spTree>
  </p:cSld>
  <p:clrMap bg1="lt1" tx1="dk1" bg2="lt2" tx2="dk2" accent1="accent1" accent2="accent2" accent3="accent3" accent4="accent4" accent5="accent5" accent6="accent6" hlink="hlink" folHlink="folHlink"/>
  <p:sldLayoutIdLst>
    <p:sldLayoutId id="2147483669" r:id="rId1"/>
    <p:sldLayoutId id="2147483661" r:id="rId2"/>
    <p:sldLayoutId id="2147483670" r:id="rId3"/>
    <p:sldLayoutId id="2147483671" r:id="rId4"/>
    <p:sldLayoutId id="2147483672" r:id="rId5"/>
    <p:sldLayoutId id="2147483662" r:id="rId6"/>
    <p:sldLayoutId id="2147483665" r:id="rId7"/>
    <p:sldLayoutId id="2147483674" r:id="rId8"/>
    <p:sldLayoutId id="2147483667" r:id="rId9"/>
    <p:sldLayoutId id="2147483676" r:id="rId10"/>
    <p:sldLayoutId id="2147483675" r:id="rId11"/>
    <p:sldLayoutId id="2147483687" r:id="rId12"/>
    <p:sldLayoutId id="2147483677" r:id="rId13"/>
    <p:sldLayoutId id="2147483683" r:id="rId14"/>
    <p:sldLayoutId id="2147483678" r:id="rId15"/>
    <p:sldLayoutId id="2147483679" r:id="rId16"/>
    <p:sldLayoutId id="2147483680" r:id="rId17"/>
    <p:sldLayoutId id="2147483686" r:id="rId18"/>
    <p:sldLayoutId id="2147483682" r:id="rId19"/>
    <p:sldLayoutId id="2147483684" r:id="rId20"/>
    <p:sldLayoutId id="2147483685" r:id="rId21"/>
  </p:sldLayoutIdLst>
  <p:hf hdr="0"/>
  <p:txStyles>
    <p:titleStyle>
      <a:lvl1pPr algn="l" rtl="0" eaLnBrk="1" fontAlgn="base" hangingPunct="1">
        <a:spcBef>
          <a:spcPct val="0"/>
        </a:spcBef>
        <a:spcAft>
          <a:spcPct val="0"/>
        </a:spcAft>
        <a:defRPr sz="2200" b="1">
          <a:solidFill>
            <a:schemeClr val="tx1"/>
          </a:solidFill>
          <a:latin typeface="+mj-lt"/>
          <a:ea typeface="+mj-ea"/>
          <a:cs typeface="+mj-cs"/>
        </a:defRPr>
      </a:lvl1pPr>
      <a:lvl2pPr algn="l" rtl="0" eaLnBrk="1" fontAlgn="base" hangingPunct="1">
        <a:spcBef>
          <a:spcPct val="0"/>
        </a:spcBef>
        <a:spcAft>
          <a:spcPct val="0"/>
        </a:spcAft>
        <a:defRPr sz="2200" b="1">
          <a:solidFill>
            <a:schemeClr val="tx2"/>
          </a:solidFill>
          <a:latin typeface="Verdana" pitchFamily="34" charset="0"/>
          <a:ea typeface="ＭＳ Ｐゴシック" charset="-128"/>
        </a:defRPr>
      </a:lvl2pPr>
      <a:lvl3pPr algn="l" rtl="0" eaLnBrk="1" fontAlgn="base" hangingPunct="1">
        <a:spcBef>
          <a:spcPct val="0"/>
        </a:spcBef>
        <a:spcAft>
          <a:spcPct val="0"/>
        </a:spcAft>
        <a:defRPr sz="2200" b="1">
          <a:solidFill>
            <a:schemeClr val="tx2"/>
          </a:solidFill>
          <a:latin typeface="Verdana" pitchFamily="34" charset="0"/>
          <a:ea typeface="ＭＳ Ｐゴシック" charset="-128"/>
        </a:defRPr>
      </a:lvl3pPr>
      <a:lvl4pPr algn="l" rtl="0" eaLnBrk="1" fontAlgn="base" hangingPunct="1">
        <a:spcBef>
          <a:spcPct val="0"/>
        </a:spcBef>
        <a:spcAft>
          <a:spcPct val="0"/>
        </a:spcAft>
        <a:defRPr sz="2200" b="1">
          <a:solidFill>
            <a:schemeClr val="tx2"/>
          </a:solidFill>
          <a:latin typeface="Verdana" pitchFamily="34" charset="0"/>
          <a:ea typeface="ＭＳ Ｐゴシック" charset="-128"/>
        </a:defRPr>
      </a:lvl4pPr>
      <a:lvl5pPr algn="l" rtl="0" eaLnBrk="1" fontAlgn="base" hangingPunct="1">
        <a:spcBef>
          <a:spcPct val="0"/>
        </a:spcBef>
        <a:spcAft>
          <a:spcPct val="0"/>
        </a:spcAft>
        <a:defRPr sz="2200" b="1">
          <a:solidFill>
            <a:schemeClr val="tx2"/>
          </a:solidFill>
          <a:latin typeface="Verdana" pitchFamily="34" charset="0"/>
          <a:ea typeface="ＭＳ Ｐゴシック" charset="-128"/>
        </a:defRPr>
      </a:lvl5pPr>
      <a:lvl6pPr marL="457200" algn="l" rtl="0" eaLnBrk="1" fontAlgn="base" hangingPunct="1">
        <a:spcBef>
          <a:spcPct val="0"/>
        </a:spcBef>
        <a:spcAft>
          <a:spcPct val="0"/>
        </a:spcAft>
        <a:defRPr sz="2200" b="1">
          <a:solidFill>
            <a:schemeClr val="tx2"/>
          </a:solidFill>
          <a:latin typeface="Verdana" pitchFamily="34" charset="0"/>
          <a:ea typeface="ＭＳ Ｐゴシック" charset="-128"/>
        </a:defRPr>
      </a:lvl6pPr>
      <a:lvl7pPr marL="914400" algn="l" rtl="0" eaLnBrk="1" fontAlgn="base" hangingPunct="1">
        <a:spcBef>
          <a:spcPct val="0"/>
        </a:spcBef>
        <a:spcAft>
          <a:spcPct val="0"/>
        </a:spcAft>
        <a:defRPr sz="2200" b="1">
          <a:solidFill>
            <a:schemeClr val="tx2"/>
          </a:solidFill>
          <a:latin typeface="Verdana" pitchFamily="34" charset="0"/>
          <a:ea typeface="ＭＳ Ｐゴシック" charset="-128"/>
        </a:defRPr>
      </a:lvl7pPr>
      <a:lvl8pPr marL="1371600" algn="l" rtl="0" eaLnBrk="1" fontAlgn="base" hangingPunct="1">
        <a:spcBef>
          <a:spcPct val="0"/>
        </a:spcBef>
        <a:spcAft>
          <a:spcPct val="0"/>
        </a:spcAft>
        <a:defRPr sz="2200" b="1">
          <a:solidFill>
            <a:schemeClr val="tx2"/>
          </a:solidFill>
          <a:latin typeface="Verdana" pitchFamily="34" charset="0"/>
          <a:ea typeface="ＭＳ Ｐゴシック" charset="-128"/>
        </a:defRPr>
      </a:lvl8pPr>
      <a:lvl9pPr marL="1828800" algn="l" rtl="0" eaLnBrk="1" fontAlgn="base" hangingPunct="1">
        <a:spcBef>
          <a:spcPct val="0"/>
        </a:spcBef>
        <a:spcAft>
          <a:spcPct val="0"/>
        </a:spcAft>
        <a:defRPr sz="2200" b="1">
          <a:solidFill>
            <a:schemeClr val="tx2"/>
          </a:solidFill>
          <a:latin typeface="Verdana" pitchFamily="34" charset="0"/>
          <a:ea typeface="ＭＳ Ｐゴシック" charset="-128"/>
        </a:defRPr>
      </a:lvl9pPr>
    </p:titleStyle>
    <p:bodyStyle>
      <a:lvl1pPr algn="l" rtl="0" eaLnBrk="1" fontAlgn="base" hangingPunct="1">
        <a:spcBef>
          <a:spcPct val="20000"/>
        </a:spcBef>
        <a:spcAft>
          <a:spcPct val="0"/>
        </a:spcAft>
        <a:buFont typeface="Wingdings" pitchFamily="2" charset="2"/>
        <a:defRPr sz="2200">
          <a:solidFill>
            <a:schemeClr val="tx1"/>
          </a:solidFill>
          <a:latin typeface="+mn-lt"/>
          <a:ea typeface="+mn-ea"/>
          <a:cs typeface="+mn-cs"/>
        </a:defRPr>
      </a:lvl1pPr>
      <a:lvl2pPr marL="274638" indent="-273050" algn="l" rtl="0" eaLnBrk="1" fontAlgn="base" hangingPunct="1">
        <a:spcBef>
          <a:spcPct val="20000"/>
        </a:spcBef>
        <a:spcAft>
          <a:spcPct val="0"/>
        </a:spcAft>
        <a:buFont typeface="Wingdings" pitchFamily="2" charset="2"/>
        <a:buChar char="§"/>
        <a:defRPr sz="2200">
          <a:solidFill>
            <a:schemeClr val="tx1"/>
          </a:solidFill>
          <a:latin typeface="+mn-lt"/>
          <a:ea typeface="+mn-ea"/>
        </a:defRPr>
      </a:lvl2pPr>
      <a:lvl3pPr marL="534988" indent="-258763" algn="l" rtl="0" eaLnBrk="1" fontAlgn="base" hangingPunct="1">
        <a:spcBef>
          <a:spcPct val="20000"/>
        </a:spcBef>
        <a:spcAft>
          <a:spcPct val="0"/>
        </a:spcAft>
        <a:buFont typeface="Verdana" pitchFamily="34" charset="0"/>
        <a:buChar char="–"/>
        <a:defRPr sz="2200">
          <a:solidFill>
            <a:schemeClr val="tx1"/>
          </a:solidFill>
          <a:latin typeface="+mn-lt"/>
          <a:ea typeface="+mn-ea"/>
        </a:defRPr>
      </a:lvl3pPr>
      <a:lvl4pPr marL="835025" indent="-298450" algn="l" rtl="0" eaLnBrk="1" fontAlgn="base" hangingPunct="1">
        <a:spcBef>
          <a:spcPct val="20000"/>
        </a:spcBef>
        <a:spcAft>
          <a:spcPct val="0"/>
        </a:spcAft>
        <a:buFont typeface="Wingdings" pitchFamily="2" charset="2"/>
        <a:buChar char="§"/>
        <a:defRPr sz="2200">
          <a:solidFill>
            <a:schemeClr val="tx1"/>
          </a:solidFill>
          <a:latin typeface="+mn-lt"/>
          <a:ea typeface="+mn-ea"/>
        </a:defRPr>
      </a:lvl4pPr>
      <a:lvl5pPr marL="1122363" indent="-285750" algn="l" rtl="0" eaLnBrk="1" fontAlgn="base" hangingPunct="1">
        <a:spcBef>
          <a:spcPct val="20000"/>
        </a:spcBef>
        <a:spcAft>
          <a:spcPct val="0"/>
        </a:spcAft>
        <a:buFont typeface="Wingdings" pitchFamily="2" charset="2"/>
        <a:buChar char="§"/>
        <a:defRPr sz="2200">
          <a:solidFill>
            <a:schemeClr val="tx1"/>
          </a:solidFill>
          <a:latin typeface="+mn-lt"/>
          <a:ea typeface="+mn-ea"/>
        </a:defRPr>
      </a:lvl5pPr>
      <a:lvl6pPr marL="1579563" indent="-285750" algn="l" rtl="0" eaLnBrk="1" fontAlgn="base" hangingPunct="1">
        <a:spcBef>
          <a:spcPct val="20000"/>
        </a:spcBef>
        <a:spcAft>
          <a:spcPct val="0"/>
        </a:spcAft>
        <a:buFont typeface="Wingdings" pitchFamily="2" charset="2"/>
        <a:buChar char="§"/>
        <a:defRPr sz="2200">
          <a:solidFill>
            <a:schemeClr val="tx1"/>
          </a:solidFill>
          <a:latin typeface="+mn-lt"/>
          <a:ea typeface="+mn-ea"/>
        </a:defRPr>
      </a:lvl6pPr>
      <a:lvl7pPr marL="2036763" indent="-285750" algn="l" rtl="0" eaLnBrk="1" fontAlgn="base" hangingPunct="1">
        <a:spcBef>
          <a:spcPct val="20000"/>
        </a:spcBef>
        <a:spcAft>
          <a:spcPct val="0"/>
        </a:spcAft>
        <a:buFont typeface="Wingdings" pitchFamily="2" charset="2"/>
        <a:buChar char="§"/>
        <a:defRPr sz="2200">
          <a:solidFill>
            <a:schemeClr val="tx1"/>
          </a:solidFill>
          <a:latin typeface="+mn-lt"/>
          <a:ea typeface="+mn-ea"/>
        </a:defRPr>
      </a:lvl7pPr>
      <a:lvl8pPr marL="2493963" indent="-285750" algn="l" rtl="0" eaLnBrk="1" fontAlgn="base" hangingPunct="1">
        <a:spcBef>
          <a:spcPct val="20000"/>
        </a:spcBef>
        <a:spcAft>
          <a:spcPct val="0"/>
        </a:spcAft>
        <a:buFont typeface="Wingdings" pitchFamily="2" charset="2"/>
        <a:buChar char="§"/>
        <a:defRPr sz="2200">
          <a:solidFill>
            <a:schemeClr val="tx1"/>
          </a:solidFill>
          <a:latin typeface="+mn-lt"/>
          <a:ea typeface="+mn-ea"/>
        </a:defRPr>
      </a:lvl8pPr>
      <a:lvl9pPr marL="2951163" indent="-285750" algn="l" rtl="0" eaLnBrk="1" fontAlgn="base" hangingPunct="1">
        <a:spcBef>
          <a:spcPct val="20000"/>
        </a:spcBef>
        <a:spcAft>
          <a:spcPct val="0"/>
        </a:spcAft>
        <a:buFont typeface="Wingdings" pitchFamily="2" charset="2"/>
        <a:buChar char="§"/>
        <a:defRPr sz="2200">
          <a:solidFill>
            <a:schemeClr val="tx1"/>
          </a:solidFill>
          <a:latin typeface="+mn-lt"/>
          <a:ea typeface="+mn-ea"/>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en.wiktionary.org/wiki/%E5%9E%8B" TargetMode="External"/><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en.wikipedia.org/wiki/Muscle_memory" TargetMode="External"/><Relationship Id="rId5" Type="http://schemas.openxmlformats.org/officeDocument/2006/relationships/hyperlink" Target="https://en.wikipedia.org/wiki/Japanese_martial_arts" TargetMode="External"/><Relationship Id="rId4" Type="http://schemas.openxmlformats.org/officeDocument/2006/relationships/hyperlink" Target="https://en.wiktionary.org/wiki/%E5%BD%A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Agenda</a:t>
            </a:r>
          </a:p>
          <a:p>
            <a:pPr marL="342900" indent="-342900">
              <a:buFontTx/>
              <a:buChar char="-"/>
            </a:pPr>
            <a:r>
              <a:rPr lang="en-US" dirty="0"/>
              <a:t>Introduction (10 min)</a:t>
            </a:r>
          </a:p>
          <a:p>
            <a:pPr marL="342900" indent="-342900">
              <a:buFontTx/>
              <a:buChar char="-"/>
            </a:pPr>
            <a:r>
              <a:rPr lang="en-US" dirty="0"/>
              <a:t>Coding ()</a:t>
            </a:r>
          </a:p>
          <a:p>
            <a:pPr marL="342900" indent="-342900">
              <a:buFontTx/>
              <a:buChar char="-"/>
            </a:pPr>
            <a:r>
              <a:rPr lang="en-US" dirty="0"/>
              <a:t>Retrospective (30 min)</a:t>
            </a:r>
          </a:p>
        </p:txBody>
      </p:sp>
      <p:pic>
        <p:nvPicPr>
          <p:cNvPr id="5" name="Picture 4">
            <a:extLst>
              <a:ext uri="{FF2B5EF4-FFF2-40B4-BE49-F238E27FC236}">
                <a16:creationId xmlns:a16="http://schemas.microsoft.com/office/drawing/2014/main" id="{B9F88405-C870-604B-98D9-4AC60E309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A9CFEA3F-8580-B349-9E49-B84752B0639D}"/>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124183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sz="1600" b="1" i="1" dirty="0"/>
              <a:t>Kata</a:t>
            </a:r>
            <a:r>
              <a:rPr lang="en-US" sz="1600" dirty="0"/>
              <a:t> is a Japanese word (</a:t>
            </a:r>
            <a:r>
              <a:rPr lang="ja-JP" altLang="en-US" sz="1600">
                <a:hlinkClick r:id="rId3" tooltip="wikt:型"/>
              </a:rPr>
              <a:t>型</a:t>
            </a:r>
            <a:r>
              <a:rPr lang="ja-JP" altLang="en-US" sz="1600"/>
              <a:t> </a:t>
            </a:r>
            <a:r>
              <a:rPr lang="en-US" sz="1600" dirty="0"/>
              <a:t>or </a:t>
            </a:r>
            <a:r>
              <a:rPr lang="ja-JP" altLang="en-US" sz="1600">
                <a:hlinkClick r:id="rId4" tooltip="wikt:形"/>
              </a:rPr>
              <a:t>形</a:t>
            </a:r>
            <a:r>
              <a:rPr lang="en-US" altLang="ja-JP" sz="1600" dirty="0"/>
              <a:t>) </a:t>
            </a:r>
            <a:r>
              <a:rPr lang="en-US" sz="1600" dirty="0"/>
              <a:t>meaning literally "form" referring to a detailed choreographed pattern of movements made to be practiced alone, and also within groups and in unison when training. It is practiced in </a:t>
            </a:r>
            <a:r>
              <a:rPr lang="en-US" sz="1600" dirty="0">
                <a:hlinkClick r:id="rId5" tooltip="Japanese martial arts"/>
              </a:rPr>
              <a:t>Japanese martial arts</a:t>
            </a:r>
            <a:r>
              <a:rPr lang="en-US" sz="1600" dirty="0"/>
              <a:t> as a way to </a:t>
            </a:r>
            <a:r>
              <a:rPr lang="en-US" sz="1600" dirty="0">
                <a:hlinkClick r:id="rId6" tooltip="Muscle memory"/>
              </a:rPr>
              <a:t>memorize</a:t>
            </a:r>
            <a:r>
              <a:rPr lang="en-US" sz="1600" dirty="0"/>
              <a:t> and perfect the movements being executed. </a:t>
            </a:r>
            <a:endParaRPr lang="en-US" sz="1600"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AA3D298F-4B4E-F440-AB1E-2DFE4582D091}"/>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180762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Mindset</a:t>
            </a:r>
          </a:p>
          <a:p>
            <a:pPr marL="342900" indent="-342900">
              <a:buFont typeface="Arial" panose="020B0604020202020204" pitchFamily="34" charset="0"/>
              <a:buChar char="•"/>
            </a:pPr>
            <a:r>
              <a:rPr lang="en-US" dirty="0"/>
              <a:t>Safe place to work</a:t>
            </a:r>
          </a:p>
          <a:p>
            <a:pPr marL="342900" indent="-342900">
              <a:buFont typeface="Arial" panose="020B0604020202020204" pitchFamily="34" charset="0"/>
              <a:buChar char="•"/>
            </a:pPr>
            <a:r>
              <a:rPr lang="en-US" dirty="0"/>
              <a:t>We are here to learn</a:t>
            </a:r>
          </a:p>
          <a:p>
            <a:pPr marL="342900" indent="-342900">
              <a:buFont typeface="Arial" panose="020B0604020202020204" pitchFamily="34" charset="0"/>
              <a:buChar char="•"/>
            </a:pPr>
            <a:r>
              <a:rPr lang="en-US" dirty="0"/>
              <a:t>Focus on doing it right</a:t>
            </a:r>
          </a:p>
          <a:p>
            <a:pPr marL="342900" indent="-342900">
              <a:buFont typeface="Arial" panose="020B0604020202020204" pitchFamily="34" charset="0"/>
              <a:buChar char="•"/>
            </a:pPr>
            <a:r>
              <a:rPr lang="en-US" dirty="0" err="1"/>
              <a:t>Collabrative</a:t>
            </a:r>
            <a:r>
              <a:rPr lang="en-US" dirty="0"/>
              <a:t> game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355286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The existing inventory system</a:t>
            </a:r>
          </a:p>
          <a:p>
            <a:pPr marL="342900" indent="-342900">
              <a:buFont typeface="Arial" panose="020B0604020202020204" pitchFamily="34" charset="0"/>
              <a:buChar char="•"/>
            </a:pPr>
            <a:r>
              <a:rPr lang="en-US" dirty="0"/>
              <a:t>We have </a:t>
            </a:r>
            <a:r>
              <a:rPr lang="en-US" b="1" dirty="0"/>
              <a:t>items </a:t>
            </a:r>
            <a:r>
              <a:rPr lang="en-US" dirty="0"/>
              <a:t>to sell. Items degrade in quality the older they get. </a:t>
            </a:r>
          </a:p>
          <a:p>
            <a:pPr marL="342900" indent="-342900">
              <a:buFont typeface="Arial" panose="020B0604020202020204" pitchFamily="34" charset="0"/>
              <a:buChar char="•"/>
            </a:pPr>
            <a:r>
              <a:rPr lang="en-US" dirty="0"/>
              <a:t>All items have a </a:t>
            </a:r>
            <a:r>
              <a:rPr lang="en-US" b="1" dirty="0" err="1"/>
              <a:t>SellIn</a:t>
            </a:r>
            <a:r>
              <a:rPr lang="en-US" b="1" dirty="0"/>
              <a:t> value </a:t>
            </a:r>
            <a:r>
              <a:rPr lang="en-US" dirty="0"/>
              <a:t>which denotes the number of days we have to sell the item. </a:t>
            </a:r>
          </a:p>
          <a:p>
            <a:pPr marL="342900" indent="-342900">
              <a:buFont typeface="Arial" panose="020B0604020202020204" pitchFamily="34" charset="0"/>
              <a:buChar char="•"/>
            </a:pPr>
            <a:r>
              <a:rPr lang="en-US" dirty="0"/>
              <a:t>All items have a </a:t>
            </a:r>
            <a:r>
              <a:rPr lang="en-US" b="1" dirty="0"/>
              <a:t>Quality value </a:t>
            </a:r>
            <a:r>
              <a:rPr lang="en-US" dirty="0"/>
              <a:t>which denotes how valuable the item is.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223465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Requirements</a:t>
            </a:r>
          </a:p>
          <a:p>
            <a:pPr marL="342900" indent="-342900">
              <a:buFont typeface="Arial" panose="020B0604020202020204" pitchFamily="34" charset="0"/>
              <a:buChar char="•"/>
            </a:pPr>
            <a:r>
              <a:rPr lang="en-US" dirty="0"/>
              <a:t>At the end of each day our system lowers both values for every item. </a:t>
            </a:r>
          </a:p>
          <a:p>
            <a:pPr marL="342900" indent="-342900">
              <a:buFont typeface="Arial" panose="020B0604020202020204" pitchFamily="34" charset="0"/>
              <a:buChar char="•"/>
            </a:pPr>
            <a:r>
              <a:rPr lang="en-US" dirty="0"/>
              <a:t>Once the sell by date has passed, Quality degrades twice as fast. </a:t>
            </a:r>
          </a:p>
          <a:p>
            <a:pPr marL="342900" indent="-342900">
              <a:buFont typeface="Arial" panose="020B0604020202020204" pitchFamily="34" charset="0"/>
              <a:buChar char="•"/>
            </a:pPr>
            <a:r>
              <a:rPr lang="en-US" dirty="0"/>
              <a:t>The Quality of an item is never negative. </a:t>
            </a:r>
          </a:p>
          <a:p>
            <a:pPr marL="342900" indent="-342900">
              <a:buFont typeface="Arial" panose="020B0604020202020204" pitchFamily="34" charset="0"/>
              <a:buChar char="•"/>
            </a:pPr>
            <a:r>
              <a:rPr lang="en-US" dirty="0"/>
              <a:t>The Quality is never more than 50.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111961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Special Item : Brie</a:t>
            </a:r>
          </a:p>
          <a:p>
            <a:pPr marL="342900" indent="-342900">
              <a:buFont typeface="Arial" panose="020B0604020202020204" pitchFamily="34" charset="0"/>
              <a:buChar char="•"/>
            </a:pPr>
            <a:r>
              <a:rPr lang="en-US" i="1" dirty="0"/>
              <a:t>Aged Brie </a:t>
            </a:r>
            <a:r>
              <a:rPr lang="en-US" dirty="0"/>
              <a:t>actually increases in Quality the older it gets. </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389148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Special Item : Backstage Passes</a:t>
            </a:r>
          </a:p>
          <a:p>
            <a:pPr marL="342900" indent="-342900">
              <a:buFont typeface="Arial" panose="020B0604020202020204" pitchFamily="34" charset="0"/>
              <a:buChar char="•"/>
            </a:pPr>
            <a:r>
              <a:rPr lang="en-US" i="1" dirty="0"/>
              <a:t>A backstage pass </a:t>
            </a:r>
            <a:r>
              <a:rPr lang="en-US" dirty="0"/>
              <a:t>increases in Quality as it's </a:t>
            </a:r>
            <a:r>
              <a:rPr lang="en-US" dirty="0" err="1"/>
              <a:t>SellIn</a:t>
            </a:r>
            <a:r>
              <a:rPr lang="en-US" dirty="0"/>
              <a:t> value approaches (by a complex/weird formula) </a:t>
            </a:r>
          </a:p>
          <a:p>
            <a:pPr marL="342900" indent="-342900">
              <a:buFont typeface="Arial" panose="020B0604020202020204" pitchFamily="34" charset="0"/>
              <a:buChar char="•"/>
            </a:pPr>
            <a:r>
              <a:rPr lang="en-US" dirty="0"/>
              <a:t>The Quality drops to 0 after the concert. </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417787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p:txBody>
          <a:bodyPr/>
          <a:lstStyle/>
          <a:p>
            <a:r>
              <a:rPr lang="en-US" b="1" dirty="0"/>
              <a:t>Special Item : </a:t>
            </a:r>
            <a:r>
              <a:rPr lang="en-US" b="1" dirty="0" err="1"/>
              <a:t>Sulfuras</a:t>
            </a:r>
            <a:r>
              <a:rPr lang="en-US" i="1" dirty="0"/>
              <a:t> </a:t>
            </a:r>
            <a:endParaRPr lang="en-US" b="1" dirty="0"/>
          </a:p>
          <a:p>
            <a:pPr marL="342900" indent="-342900">
              <a:buFont typeface="Arial" panose="020B0604020202020204" pitchFamily="34" charset="0"/>
              <a:buChar char="•"/>
            </a:pPr>
            <a:r>
              <a:rPr lang="en-US" dirty="0"/>
              <a:t>A legendary item, never has to be sold or decreases in Quality. </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296330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0F8C-7CDF-AB46-8FEF-CBCF253C1CF5}"/>
              </a:ext>
            </a:extLst>
          </p:cNvPr>
          <p:cNvSpPr>
            <a:spLocks noGrp="1"/>
          </p:cNvSpPr>
          <p:nvPr>
            <p:ph idx="1"/>
          </p:nvPr>
        </p:nvSpPr>
        <p:spPr>
          <a:xfrm>
            <a:off x="457200" y="1779662"/>
            <a:ext cx="8209368" cy="3168352"/>
          </a:xfrm>
        </p:spPr>
        <p:txBody>
          <a:bodyPr/>
          <a:lstStyle/>
          <a:p>
            <a:r>
              <a:rPr lang="en-US" b="1" dirty="0" err="1"/>
              <a:t>Assingment</a:t>
            </a:r>
            <a:endParaRPr lang="en-US" b="1" dirty="0"/>
          </a:p>
          <a:p>
            <a:pPr marL="342900" indent="-342900">
              <a:buFont typeface="Arial" panose="020B0604020202020204" pitchFamily="34" charset="0"/>
              <a:buChar char="•"/>
            </a:pPr>
            <a:r>
              <a:rPr lang="en-US" dirty="0"/>
              <a:t>Get the code </a:t>
            </a:r>
          </a:p>
          <a:p>
            <a:pPr marL="342900" indent="-342900">
              <a:buFont typeface="Arial" panose="020B0604020202020204" pitchFamily="34" charset="0"/>
              <a:buChar char="•"/>
            </a:pPr>
            <a:r>
              <a:rPr lang="en-US" dirty="0"/>
              <a:t>Run tests, should see a failing test </a:t>
            </a:r>
          </a:p>
          <a:p>
            <a:pPr marL="342900" indent="-342900">
              <a:buFont typeface="Arial" panose="020B0604020202020204" pitchFamily="34" charset="0"/>
              <a:buChar char="•"/>
            </a:pPr>
            <a:r>
              <a:rPr lang="en-US" dirty="0"/>
              <a:t>Read </a:t>
            </a:r>
            <a:r>
              <a:rPr lang="en-US" i="1" dirty="0" err="1"/>
              <a:t>GildedRoseRequirements.txt</a:t>
            </a:r>
            <a:r>
              <a:rPr lang="en-US" i="1" dirty="0"/>
              <a:t> </a:t>
            </a:r>
            <a:endParaRPr lang="en-US" dirty="0"/>
          </a:p>
          <a:p>
            <a:pPr marL="342900" indent="-342900">
              <a:buFont typeface="Arial" panose="020B0604020202020204" pitchFamily="34" charset="0"/>
              <a:buChar char="•"/>
            </a:pPr>
            <a:r>
              <a:rPr lang="en-US" dirty="0"/>
              <a:t>Create “perfect” unit tests </a:t>
            </a:r>
          </a:p>
          <a:p>
            <a:pPr marL="617538" lvl="1" indent="-342900">
              <a:buFont typeface="Arial" panose="020B0604020202020204" pitchFamily="34" charset="0"/>
              <a:buChar char="•"/>
            </a:pPr>
            <a:r>
              <a:rPr lang="en-US" dirty="0"/>
              <a:t>derive test cases from requirements </a:t>
            </a:r>
          </a:p>
          <a:p>
            <a:pPr marL="617538" lvl="1" indent="-342900">
              <a:buFont typeface="Arial" panose="020B0604020202020204" pitchFamily="34" charset="0"/>
              <a:buChar char="•"/>
            </a:pPr>
            <a:r>
              <a:rPr lang="en-US" dirty="0"/>
              <a:t>cover all cases e.g. boundary conditions</a:t>
            </a: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64B2C1E6-4CFE-094F-8E1A-73D72521D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4736"/>
            <a:ext cx="2326568" cy="1744926"/>
          </a:xfrm>
          <a:prstGeom prst="rect">
            <a:avLst/>
          </a:prstGeom>
        </p:spPr>
      </p:pic>
      <p:sp>
        <p:nvSpPr>
          <p:cNvPr id="6" name="TextBox 5">
            <a:extLst>
              <a:ext uri="{FF2B5EF4-FFF2-40B4-BE49-F238E27FC236}">
                <a16:creationId xmlns:a16="http://schemas.microsoft.com/office/drawing/2014/main" id="{8164483F-D100-3C4C-8232-5491FD17FDD4}"/>
              </a:ext>
            </a:extLst>
          </p:cNvPr>
          <p:cNvSpPr txBox="1"/>
          <p:nvPr/>
        </p:nvSpPr>
        <p:spPr>
          <a:xfrm>
            <a:off x="424349" y="907198"/>
            <a:ext cx="4075643" cy="523220"/>
          </a:xfrm>
          <a:prstGeom prst="rect">
            <a:avLst/>
          </a:prstGeom>
          <a:noFill/>
        </p:spPr>
        <p:txBody>
          <a:bodyPr wrap="square" rtlCol="0">
            <a:spAutoFit/>
          </a:bodyPr>
          <a:lstStyle/>
          <a:p>
            <a:r>
              <a:rPr lang="en-US" sz="2800" b="1" dirty="0"/>
              <a:t>Gilded Rose Kata</a:t>
            </a:r>
          </a:p>
        </p:txBody>
      </p:sp>
    </p:spTree>
    <p:extLst>
      <p:ext uri="{BB962C8B-B14F-4D97-AF65-F5344CB8AC3E}">
        <p14:creationId xmlns:p14="http://schemas.microsoft.com/office/powerpoint/2010/main" val="2955233951"/>
      </p:ext>
    </p:extLst>
  </p:cSld>
  <p:clrMapOvr>
    <a:masterClrMapping/>
  </p:clrMapOvr>
</p:sld>
</file>

<file path=ppt/theme/theme1.xml><?xml version="1.0" encoding="utf-8"?>
<a:theme xmlns:a="http://schemas.openxmlformats.org/drawingml/2006/main" name="BrinkGroep">
  <a:themeElements>
    <a:clrScheme name="Ibis">
      <a:dk1>
        <a:srgbClr val="333E48"/>
      </a:dk1>
      <a:lt1>
        <a:srgbClr val="FFFFFF"/>
      </a:lt1>
      <a:dk2>
        <a:srgbClr val="000000"/>
      </a:dk2>
      <a:lt2>
        <a:srgbClr val="FFFFFF"/>
      </a:lt2>
      <a:accent1>
        <a:srgbClr val="F60000"/>
      </a:accent1>
      <a:accent2>
        <a:srgbClr val="333E48"/>
      </a:accent2>
      <a:accent3>
        <a:srgbClr val="F60000"/>
      </a:accent3>
      <a:accent4>
        <a:srgbClr val="333E48"/>
      </a:accent4>
      <a:accent5>
        <a:srgbClr val="F60000"/>
      </a:accent5>
      <a:accent6>
        <a:srgbClr val="333E48"/>
      </a:accent6>
      <a:hlink>
        <a:srgbClr val="F60000"/>
      </a:hlink>
      <a:folHlink>
        <a:srgbClr val="333E48"/>
      </a:folHlink>
    </a:clrScheme>
    <a:fontScheme name="Brink Groep standaard">
      <a:majorFont>
        <a:latin typeface="Verdana"/>
        <a:ea typeface="ＭＳ Ｐゴシック"/>
        <a:cs typeface=""/>
      </a:majorFont>
      <a:minorFont>
        <a:latin typeface="Verdana"/>
        <a:ea typeface="ＭＳ Ｐゴシック"/>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ea typeface="ＭＳ Ｐゴシック" charset="-128"/>
          </a:defRPr>
        </a:defPPr>
      </a:lstStyle>
    </a:lnDef>
  </a:objectDefaults>
  <a:extraClrSchemeLst>
    <a:extraClrScheme>
      <a:clrScheme name="Kantoorthema 1">
        <a:dk1>
          <a:srgbClr val="333398"/>
        </a:dk1>
        <a:lt1>
          <a:srgbClr val="FFFFFF"/>
        </a:lt1>
        <a:dk2>
          <a:srgbClr val="333398"/>
        </a:dk2>
        <a:lt2>
          <a:srgbClr val="808080"/>
        </a:lt2>
        <a:accent1>
          <a:srgbClr val="BBE0E3"/>
        </a:accent1>
        <a:accent2>
          <a:srgbClr val="333399"/>
        </a:accent2>
        <a:accent3>
          <a:srgbClr val="FFFFFF"/>
        </a:accent3>
        <a:accent4>
          <a:srgbClr val="2A2A81"/>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995F18139566489E230EBD6AF0955E" ma:contentTypeVersion="6" ma:contentTypeDescription="Een nieuw document maken." ma:contentTypeScope="" ma:versionID="48029fd76501dc31ed1ebbf78d547d43">
  <xsd:schema xmlns:xsd="http://www.w3.org/2001/XMLSchema" xmlns:xs="http://www.w3.org/2001/XMLSchema" xmlns:p="http://schemas.microsoft.com/office/2006/metadata/properties" xmlns:ns2="735be1b6-9cad-4a27-a547-9cd8ea23e2d2" targetNamespace="http://schemas.microsoft.com/office/2006/metadata/properties" ma:root="true" ma:fieldsID="d4777cd7ca123f13952e74eea67b2984" ns2:_="">
    <xsd:import namespace="735be1b6-9cad-4a27-a547-9cd8ea23e2d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be1b6-9cad-4a27-a547-9cd8ea23e2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AD9289-5F66-447D-96B5-1AED7CC318CE}">
  <ds:schemaRefs>
    <ds:schemaRef ds:uri="http://purl.org/dc/term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735be1b6-9cad-4a27-a547-9cd8ea23e2d2"/>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9431643-05E6-46D3-8BC5-531DEB09E9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5be1b6-9cad-4a27-a547-9cd8ea23e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CB4310-FD79-4DDF-AFE4-24BF4B883F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BrinkGroep</Template>
  <TotalTime>10728</TotalTime>
  <Words>357</Words>
  <Application>Microsoft Macintosh PowerPoint</Application>
  <PresentationFormat>On-screen Show (16:9)</PresentationFormat>
  <Paragraphs>63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Verdana</vt:lpstr>
      <vt:lpstr>Wingdings</vt:lpstr>
      <vt:lpstr>BrinkGroep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Birgit Albertsmeier</dc:creator>
  <cp:lastModifiedBy>Wema Wuyts</cp:lastModifiedBy>
  <cp:revision>128</cp:revision>
  <dcterms:created xsi:type="dcterms:W3CDTF">2013-08-14T07:53:49Z</dcterms:created>
  <dcterms:modified xsi:type="dcterms:W3CDTF">2019-10-16T10:48:29Z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0x01010090995F18139566489E230EBD6AF0955E</vt:lpwstr>
  </property>
</Properties>
</file>